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96" r:id="rId4"/>
    <p:sldId id="297" r:id="rId5"/>
    <p:sldId id="298" r:id="rId6"/>
    <p:sldId id="299" r:id="rId7"/>
    <p:sldId id="300" r:id="rId8"/>
    <p:sldId id="293" r:id="rId9"/>
    <p:sldId id="301" r:id="rId10"/>
    <p:sldId id="302" r:id="rId11"/>
    <p:sldId id="303" r:id="rId12"/>
    <p:sldId id="259" r:id="rId13"/>
    <p:sldId id="290" r:id="rId14"/>
    <p:sldId id="262" r:id="rId15"/>
    <p:sldId id="304" r:id="rId16"/>
    <p:sldId id="306" r:id="rId17"/>
    <p:sldId id="307" r:id="rId18"/>
    <p:sldId id="308" r:id="rId19"/>
    <p:sldId id="310" r:id="rId20"/>
    <p:sldId id="311" r:id="rId21"/>
    <p:sldId id="312" r:id="rId22"/>
    <p:sldId id="313" r:id="rId23"/>
    <p:sldId id="314" r:id="rId24"/>
    <p:sldId id="316" r:id="rId25"/>
    <p:sldId id="317" r:id="rId26"/>
    <p:sldId id="318" r:id="rId27"/>
    <p:sldId id="264" r:id="rId28"/>
    <p:sldId id="319" r:id="rId29"/>
    <p:sldId id="279" r:id="rId30"/>
    <p:sldId id="272" r:id="rId31"/>
    <p:sldId id="274" r:id="rId32"/>
    <p:sldId id="281" r:id="rId33"/>
    <p:sldId id="287" r:id="rId34"/>
    <p:sldId id="294" r:id="rId35"/>
    <p:sldId id="320" r:id="rId36"/>
    <p:sldId id="289" r:id="rId3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3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B0261-3262-42D4-8C63-73EB3C3062B9}" type="datetimeFigureOut">
              <a:rPr lang="fr-CA" smtClean="0"/>
              <a:t>2015-11-30</a:t>
            </a:fld>
            <a:endParaRPr lang="fr-CA"/>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3AB97-CCAA-4E43-BFAE-4CC584352CE5}" type="slidenum">
              <a:rPr lang="fr-CA" smtClean="0"/>
              <a:t>‹N°›</a:t>
            </a:fld>
            <a:endParaRPr lang="fr-CA"/>
          </a:p>
        </p:txBody>
      </p:sp>
    </p:spTree>
    <p:extLst>
      <p:ext uri="{BB962C8B-B14F-4D97-AF65-F5344CB8AC3E}">
        <p14:creationId xmlns:p14="http://schemas.microsoft.com/office/powerpoint/2010/main" val="404080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err="1" smtClean="0"/>
              <a:t>Gyulai</a:t>
            </a:r>
            <a:r>
              <a:rPr lang="fr-CA" baseline="0" dirty="0" smtClean="0"/>
              <a:t> journaliste demande 23 mars 2005 </a:t>
            </a:r>
            <a:r>
              <a:rPr lang="fr-CA" sz="1200" kern="1200" dirty="0" smtClean="0">
                <a:solidFill>
                  <a:schemeClr val="tx1"/>
                </a:solidFill>
                <a:effectLst/>
                <a:latin typeface="Calibri" pitchFamily="34" charset="0"/>
                <a:ea typeface="+mn-ea"/>
                <a:cs typeface="+mn-cs"/>
              </a:rPr>
              <a:t>documents liés aux budgets, revenus et dépenses, du Comité organisateur des XIe Championnats du monde de la FINA. Organisme public visé par la Loi sur l’accès?</a:t>
            </a:r>
          </a:p>
          <a:p>
            <a:r>
              <a:rPr lang="fr-CA" sz="1200" kern="1200" dirty="0" smtClean="0">
                <a:solidFill>
                  <a:schemeClr val="tx1"/>
                </a:solidFill>
                <a:effectLst/>
                <a:latin typeface="Calibri" pitchFamily="34" charset="0"/>
                <a:ea typeface="+mn-ea"/>
                <a:cs typeface="+mn-cs"/>
              </a:rPr>
              <a:t>question en litige concerne l'étendue des pouvoirs de la Cour du Québec siégeant en appel des décisions de la C.A.I. sur une question de compétence, soit, comme en l'espèce, l'absence des motifs au soutien de la décision de la C.A.I.</a:t>
            </a:r>
          </a:p>
          <a:p>
            <a:r>
              <a:rPr lang="fr-CA" sz="1200" kern="1200" dirty="0" smtClean="0">
                <a:solidFill>
                  <a:schemeClr val="tx1"/>
                </a:solidFill>
                <a:effectLst/>
                <a:latin typeface="Calibri" pitchFamily="34" charset="0"/>
                <a:ea typeface="+mn-ea"/>
                <a:cs typeface="+mn-cs"/>
              </a:rPr>
              <a:t>Depuis les énoncés de la Cour suprême dans l'arrêt </a:t>
            </a:r>
            <a:r>
              <a:rPr lang="fr-CA" sz="1200" i="1" kern="1200" dirty="0" err="1" smtClean="0">
                <a:solidFill>
                  <a:schemeClr val="tx1"/>
                </a:solidFill>
                <a:effectLst/>
                <a:latin typeface="Calibri" pitchFamily="34" charset="0"/>
                <a:ea typeface="+mn-ea"/>
                <a:cs typeface="+mn-cs"/>
              </a:rPr>
              <a:t>Dunsmuir</a:t>
            </a:r>
            <a:r>
              <a:rPr lang="fr-CA" sz="1200" kern="1200" dirty="0" smtClean="0">
                <a:solidFill>
                  <a:schemeClr val="tx1"/>
                </a:solidFill>
                <a:effectLst/>
                <a:latin typeface="Calibri" pitchFamily="34" charset="0"/>
                <a:ea typeface="+mn-ea"/>
                <a:cs typeface="+mn-cs"/>
              </a:rPr>
              <a:t>, la Cour du Québec, siégeant en appel d'une décision d'un tribunal administratif, doit faire preuve de déférence à l'égard de l'expertise de ce dernier. Le rôle de la Cour du Québec siégeant en appel des décisions de la C.A.I. s'assimile donc clairement à celui de la Cour supérieure saisie d'une demande de révision judiciaire et non à celui de notre Cour. En effet, et contrairement à d'autres lois, celle-ci ne confère pas à la Cour du Québec le pouvoir de rendre la décision qui aurait dû être rendue en premier lieu. Même si la Cour du Québec pouvait effectivement appliquer la norme de la décision correcte à la question de savoir si la décision de la C.A.I. respectait les exigences relatives à la motivation, ce qui est une question de compétence, cela ne l'autorisait pas pour autant à réexaminer la totalité de la preuve pour ensuite trancher la question sur laquelle la C.A.I. ne s'est jamais prononcée.</a:t>
            </a:r>
            <a:endParaRPr lang="fr-CA" dirty="0"/>
          </a:p>
        </p:txBody>
      </p:sp>
      <p:sp>
        <p:nvSpPr>
          <p:cNvPr id="4" name="Espace réservé du numéro de diapositive 3"/>
          <p:cNvSpPr>
            <a:spLocks noGrp="1"/>
          </p:cNvSpPr>
          <p:nvPr>
            <p:ph type="sldNum" sz="quarter" idx="10"/>
          </p:nvPr>
        </p:nvSpPr>
        <p:spPr/>
        <p:txBody>
          <a:bodyPr/>
          <a:lstStyle/>
          <a:p>
            <a:pPr>
              <a:defRPr/>
            </a:pPr>
            <a:fld id="{9CAA39A8-2863-4492-BC0A-F959EE5507B7}" type="slidenum">
              <a:rPr lang="fr-CA" smtClean="0"/>
              <a:pPr>
                <a:defRPr/>
              </a:pPr>
              <a:t>18</a:t>
            </a:fld>
            <a:endParaRPr lang="fr-CA"/>
          </a:p>
        </p:txBody>
      </p:sp>
    </p:spTree>
    <p:extLst>
      <p:ext uri="{BB962C8B-B14F-4D97-AF65-F5344CB8AC3E}">
        <p14:creationId xmlns:p14="http://schemas.microsoft.com/office/powerpoint/2010/main" val="3084245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pPr>
              <a:defRPr/>
            </a:pPr>
            <a:fld id="{9CAA39A8-2863-4492-BC0A-F959EE5507B7}" type="slidenum">
              <a:rPr lang="fr-CA" smtClean="0"/>
              <a:pPr>
                <a:defRPr/>
              </a:pPr>
              <a:t>19</a:t>
            </a:fld>
            <a:endParaRPr lang="fr-CA"/>
          </a:p>
        </p:txBody>
      </p:sp>
    </p:spTree>
    <p:extLst>
      <p:ext uri="{BB962C8B-B14F-4D97-AF65-F5344CB8AC3E}">
        <p14:creationId xmlns:p14="http://schemas.microsoft.com/office/powerpoint/2010/main" val="2902260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5D763885-0233-4FF0-8D10-71C85362A89D}" type="datetimeFigureOut">
              <a:rPr lang="fr-CA" smtClean="0"/>
              <a:t>2015-11-30</a:t>
            </a:fld>
            <a:endParaRPr lang="fr-CA"/>
          </a:p>
        </p:txBody>
      </p:sp>
      <p:sp>
        <p:nvSpPr>
          <p:cNvPr id="5" name="Footer Placeholder 4"/>
          <p:cNvSpPr>
            <a:spLocks noGrp="1"/>
          </p:cNvSpPr>
          <p:nvPr>
            <p:ph type="ftr" sz="quarter" idx="11"/>
          </p:nvPr>
        </p:nvSpPr>
        <p:spPr/>
        <p:txBody>
          <a:bodyPr/>
          <a:lstStyle/>
          <a:p>
            <a:endParaRPr lang="fr-CA"/>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D67427A-403A-4CDF-85A6-52031E545170}" type="slidenum">
              <a:rPr lang="fr-CA" smtClean="0"/>
              <a:t>‹N°›</a:t>
            </a:fld>
            <a:endParaRPr lang="fr-CA"/>
          </a:p>
        </p:txBody>
      </p:sp>
    </p:spTree>
    <p:extLst>
      <p:ext uri="{BB962C8B-B14F-4D97-AF65-F5344CB8AC3E}">
        <p14:creationId xmlns:p14="http://schemas.microsoft.com/office/powerpoint/2010/main" val="265452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D763885-0233-4FF0-8D10-71C85362A89D}" type="datetimeFigureOut">
              <a:rPr lang="fr-CA" smtClean="0"/>
              <a:t>2015-11-30</a:t>
            </a:fld>
            <a:endParaRPr lang="fr-CA"/>
          </a:p>
        </p:txBody>
      </p:sp>
      <p:sp>
        <p:nvSpPr>
          <p:cNvPr id="5" name="Footer Placeholder 4"/>
          <p:cNvSpPr>
            <a:spLocks noGrp="1"/>
          </p:cNvSpPr>
          <p:nvPr>
            <p:ph type="ftr" sz="quarter" idx="11"/>
          </p:nvPr>
        </p:nvSpPr>
        <p:spPr/>
        <p:txBody>
          <a:bodyPr/>
          <a:lstStyle/>
          <a:p>
            <a:endParaRPr lang="fr-CA"/>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D67427A-403A-4CDF-85A6-52031E545170}" type="slidenum">
              <a:rPr lang="fr-CA" smtClean="0"/>
              <a:t>‹N°›</a:t>
            </a:fld>
            <a:endParaRPr lang="fr-CA"/>
          </a:p>
        </p:txBody>
      </p:sp>
    </p:spTree>
    <p:extLst>
      <p:ext uri="{BB962C8B-B14F-4D97-AF65-F5344CB8AC3E}">
        <p14:creationId xmlns:p14="http://schemas.microsoft.com/office/powerpoint/2010/main" val="25563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D763885-0233-4FF0-8D10-71C85362A89D}" type="datetimeFigureOut">
              <a:rPr lang="fr-CA" smtClean="0"/>
              <a:t>2015-11-30</a:t>
            </a:fld>
            <a:endParaRPr lang="fr-CA"/>
          </a:p>
        </p:txBody>
      </p:sp>
      <p:sp>
        <p:nvSpPr>
          <p:cNvPr id="5" name="Footer Placeholder 4"/>
          <p:cNvSpPr>
            <a:spLocks noGrp="1"/>
          </p:cNvSpPr>
          <p:nvPr>
            <p:ph type="ftr" sz="quarter" idx="11"/>
          </p:nvPr>
        </p:nvSpPr>
        <p:spPr/>
        <p:txBody>
          <a:bodyPr/>
          <a:lstStyle/>
          <a:p>
            <a:endParaRPr lang="fr-CA"/>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D67427A-403A-4CDF-85A6-52031E545170}" type="slidenum">
              <a:rPr lang="fr-CA" smtClean="0"/>
              <a:t>‹N°›</a:t>
            </a:fld>
            <a:endParaRPr lang="fr-CA"/>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01123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5D763885-0233-4FF0-8D10-71C85362A89D}" type="datetimeFigureOut">
              <a:rPr lang="fr-CA" smtClean="0"/>
              <a:t>2015-11-30</a:t>
            </a:fld>
            <a:endParaRPr lang="fr-CA"/>
          </a:p>
        </p:txBody>
      </p:sp>
      <p:sp>
        <p:nvSpPr>
          <p:cNvPr id="6" name="Footer Placeholder 5"/>
          <p:cNvSpPr>
            <a:spLocks noGrp="1"/>
          </p:cNvSpPr>
          <p:nvPr>
            <p:ph type="ftr" sz="quarter" idx="11"/>
          </p:nvPr>
        </p:nvSpPr>
        <p:spPr/>
        <p:txBody>
          <a:bodyPr/>
          <a:lstStyle/>
          <a:p>
            <a:endParaRPr lang="fr-CA"/>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D67427A-403A-4CDF-85A6-52031E545170}" type="slidenum">
              <a:rPr lang="fr-CA" smtClean="0"/>
              <a:t>‹N°›</a:t>
            </a:fld>
            <a:endParaRPr lang="fr-CA"/>
          </a:p>
        </p:txBody>
      </p:sp>
    </p:spTree>
    <p:extLst>
      <p:ext uri="{BB962C8B-B14F-4D97-AF65-F5344CB8AC3E}">
        <p14:creationId xmlns:p14="http://schemas.microsoft.com/office/powerpoint/2010/main" val="1637472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5D763885-0233-4FF0-8D10-71C85362A89D}" type="datetimeFigureOut">
              <a:rPr lang="fr-CA" smtClean="0"/>
              <a:t>2015-11-30</a:t>
            </a:fld>
            <a:endParaRPr lang="fr-CA"/>
          </a:p>
        </p:txBody>
      </p:sp>
      <p:sp>
        <p:nvSpPr>
          <p:cNvPr id="6" name="Footer Placeholder 5"/>
          <p:cNvSpPr>
            <a:spLocks noGrp="1"/>
          </p:cNvSpPr>
          <p:nvPr>
            <p:ph type="ftr" sz="quarter" idx="11"/>
          </p:nvPr>
        </p:nvSpPr>
        <p:spPr/>
        <p:txBody>
          <a:bodyPr/>
          <a:lstStyle/>
          <a:p>
            <a:endParaRPr lang="fr-CA"/>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D67427A-403A-4CDF-85A6-52031E545170}" type="slidenum">
              <a:rPr lang="fr-CA" smtClean="0"/>
              <a:t>‹N°›</a:t>
            </a:fld>
            <a:endParaRPr lang="fr-CA"/>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39941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5D763885-0233-4FF0-8D10-71C85362A89D}" type="datetimeFigureOut">
              <a:rPr lang="fr-CA" smtClean="0"/>
              <a:t>2015-11-30</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D67427A-403A-4CDF-85A6-52031E545170}" type="slidenum">
              <a:rPr lang="fr-CA" smtClean="0"/>
              <a:t>‹N°›</a:t>
            </a:fld>
            <a:endParaRPr lang="fr-CA"/>
          </a:p>
        </p:txBody>
      </p:sp>
    </p:spTree>
    <p:extLst>
      <p:ext uri="{BB962C8B-B14F-4D97-AF65-F5344CB8AC3E}">
        <p14:creationId xmlns:p14="http://schemas.microsoft.com/office/powerpoint/2010/main" val="1084513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D763885-0233-4FF0-8D10-71C85362A89D}" type="datetimeFigureOut">
              <a:rPr lang="fr-CA" smtClean="0"/>
              <a:t>2015-11-30</a:t>
            </a:fld>
            <a:endParaRPr lang="fr-CA"/>
          </a:p>
        </p:txBody>
      </p:sp>
      <p:sp>
        <p:nvSpPr>
          <p:cNvPr id="5" name="Footer Placeholder 4"/>
          <p:cNvSpPr>
            <a:spLocks noGrp="1"/>
          </p:cNvSpPr>
          <p:nvPr>
            <p:ph type="ftr" sz="quarter" idx="11"/>
          </p:nvPr>
        </p:nvSpPr>
        <p:spPr/>
        <p:txBody>
          <a:bodyPr/>
          <a:lstStyle/>
          <a:p>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D67427A-403A-4CDF-85A6-52031E545170}" type="slidenum">
              <a:rPr lang="fr-CA" smtClean="0"/>
              <a:t>‹N°›</a:t>
            </a:fld>
            <a:endParaRPr lang="fr-CA"/>
          </a:p>
        </p:txBody>
      </p:sp>
    </p:spTree>
    <p:extLst>
      <p:ext uri="{BB962C8B-B14F-4D97-AF65-F5344CB8AC3E}">
        <p14:creationId xmlns:p14="http://schemas.microsoft.com/office/powerpoint/2010/main" val="394916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D763885-0233-4FF0-8D10-71C85362A89D}" type="datetimeFigureOut">
              <a:rPr lang="fr-CA" smtClean="0"/>
              <a:t>2015-11-30</a:t>
            </a:fld>
            <a:endParaRPr lang="fr-CA"/>
          </a:p>
        </p:txBody>
      </p:sp>
      <p:sp>
        <p:nvSpPr>
          <p:cNvPr id="5" name="Footer Placeholder 4"/>
          <p:cNvSpPr>
            <a:spLocks noGrp="1"/>
          </p:cNvSpPr>
          <p:nvPr>
            <p:ph type="ftr" sz="quarter" idx="11"/>
          </p:nvPr>
        </p:nvSpPr>
        <p:spPr/>
        <p:txBody>
          <a:bodyPr/>
          <a:lstStyle/>
          <a:p>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D67427A-403A-4CDF-85A6-52031E545170}" type="slidenum">
              <a:rPr lang="fr-CA" smtClean="0"/>
              <a:t>‹N°›</a:t>
            </a:fld>
            <a:endParaRPr lang="fr-CA"/>
          </a:p>
        </p:txBody>
      </p:sp>
    </p:spTree>
    <p:extLst>
      <p:ext uri="{BB962C8B-B14F-4D97-AF65-F5344CB8AC3E}">
        <p14:creationId xmlns:p14="http://schemas.microsoft.com/office/powerpoint/2010/main" val="19757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D763885-0233-4FF0-8D10-71C85362A89D}" type="datetimeFigureOut">
              <a:rPr lang="fr-CA" smtClean="0"/>
              <a:t>2015-11-30</a:t>
            </a:fld>
            <a:endParaRPr lang="fr-CA"/>
          </a:p>
        </p:txBody>
      </p:sp>
      <p:sp>
        <p:nvSpPr>
          <p:cNvPr id="5" name="Footer Placeholder 4"/>
          <p:cNvSpPr>
            <a:spLocks noGrp="1"/>
          </p:cNvSpPr>
          <p:nvPr>
            <p:ph type="ftr" sz="quarter" idx="11"/>
          </p:nvPr>
        </p:nvSpPr>
        <p:spPr/>
        <p:txBody>
          <a:bodyPr/>
          <a:lstStyle/>
          <a:p>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D67427A-403A-4CDF-85A6-52031E545170}" type="slidenum">
              <a:rPr lang="fr-CA" smtClean="0"/>
              <a:t>‹N°›</a:t>
            </a:fld>
            <a:endParaRPr lang="fr-CA"/>
          </a:p>
        </p:txBody>
      </p:sp>
    </p:spTree>
    <p:extLst>
      <p:ext uri="{BB962C8B-B14F-4D97-AF65-F5344CB8AC3E}">
        <p14:creationId xmlns:p14="http://schemas.microsoft.com/office/powerpoint/2010/main" val="322786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D763885-0233-4FF0-8D10-71C85362A89D}" type="datetimeFigureOut">
              <a:rPr lang="fr-CA" smtClean="0"/>
              <a:t>2015-11-30</a:t>
            </a:fld>
            <a:endParaRPr lang="fr-CA"/>
          </a:p>
        </p:txBody>
      </p:sp>
      <p:sp>
        <p:nvSpPr>
          <p:cNvPr id="5" name="Footer Placeholder 4"/>
          <p:cNvSpPr>
            <a:spLocks noGrp="1"/>
          </p:cNvSpPr>
          <p:nvPr>
            <p:ph type="ftr" sz="quarter" idx="11"/>
          </p:nvPr>
        </p:nvSpPr>
        <p:spPr/>
        <p:txBody>
          <a:bodyPr/>
          <a:lstStyle/>
          <a:p>
            <a:endParaRPr lang="fr-CA"/>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D67427A-403A-4CDF-85A6-52031E545170}" type="slidenum">
              <a:rPr lang="fr-CA" smtClean="0"/>
              <a:t>‹N°›</a:t>
            </a:fld>
            <a:endParaRPr lang="fr-CA"/>
          </a:p>
        </p:txBody>
      </p:sp>
    </p:spTree>
    <p:extLst>
      <p:ext uri="{BB962C8B-B14F-4D97-AF65-F5344CB8AC3E}">
        <p14:creationId xmlns:p14="http://schemas.microsoft.com/office/powerpoint/2010/main" val="78300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D763885-0233-4FF0-8D10-71C85362A89D}" type="datetimeFigureOut">
              <a:rPr lang="fr-CA" smtClean="0"/>
              <a:t>2015-11-30</a:t>
            </a:fld>
            <a:endParaRPr lang="fr-CA"/>
          </a:p>
        </p:txBody>
      </p:sp>
      <p:sp>
        <p:nvSpPr>
          <p:cNvPr id="6" name="Footer Placeholder 5"/>
          <p:cNvSpPr>
            <a:spLocks noGrp="1"/>
          </p:cNvSpPr>
          <p:nvPr>
            <p:ph type="ftr" sz="quarter" idx="11"/>
          </p:nvPr>
        </p:nvSpPr>
        <p:spPr/>
        <p:txBody>
          <a:bodyPr/>
          <a:lstStyle/>
          <a:p>
            <a:endParaRPr lang="fr-CA"/>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D67427A-403A-4CDF-85A6-52031E545170}" type="slidenum">
              <a:rPr lang="fr-CA" smtClean="0"/>
              <a:t>‹N°›</a:t>
            </a:fld>
            <a:endParaRPr lang="fr-CA"/>
          </a:p>
        </p:txBody>
      </p:sp>
    </p:spTree>
    <p:extLst>
      <p:ext uri="{BB962C8B-B14F-4D97-AF65-F5344CB8AC3E}">
        <p14:creationId xmlns:p14="http://schemas.microsoft.com/office/powerpoint/2010/main" val="459653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D763885-0233-4FF0-8D10-71C85362A89D}" type="datetimeFigureOut">
              <a:rPr lang="fr-CA" smtClean="0"/>
              <a:t>2015-11-30</a:t>
            </a:fld>
            <a:endParaRPr lang="fr-CA"/>
          </a:p>
        </p:txBody>
      </p:sp>
      <p:sp>
        <p:nvSpPr>
          <p:cNvPr id="8" name="Footer Placeholder 7"/>
          <p:cNvSpPr>
            <a:spLocks noGrp="1"/>
          </p:cNvSpPr>
          <p:nvPr>
            <p:ph type="ftr" sz="quarter" idx="11"/>
          </p:nvPr>
        </p:nvSpPr>
        <p:spPr/>
        <p:txBody>
          <a:bodyPr/>
          <a:lstStyle/>
          <a:p>
            <a:endParaRPr lang="fr-CA"/>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D67427A-403A-4CDF-85A6-52031E545170}" type="slidenum">
              <a:rPr lang="fr-CA" smtClean="0"/>
              <a:t>‹N°›</a:t>
            </a:fld>
            <a:endParaRPr lang="fr-CA"/>
          </a:p>
        </p:txBody>
      </p:sp>
    </p:spTree>
    <p:extLst>
      <p:ext uri="{BB962C8B-B14F-4D97-AF65-F5344CB8AC3E}">
        <p14:creationId xmlns:p14="http://schemas.microsoft.com/office/powerpoint/2010/main" val="2314180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5D763885-0233-4FF0-8D10-71C85362A89D}" type="datetimeFigureOut">
              <a:rPr lang="fr-CA" smtClean="0"/>
              <a:t>2015-11-30</a:t>
            </a:fld>
            <a:endParaRPr lang="fr-CA"/>
          </a:p>
        </p:txBody>
      </p:sp>
      <p:sp>
        <p:nvSpPr>
          <p:cNvPr id="4" name="Footer Placeholder 3"/>
          <p:cNvSpPr>
            <a:spLocks noGrp="1"/>
          </p:cNvSpPr>
          <p:nvPr>
            <p:ph type="ftr" sz="quarter" idx="11"/>
          </p:nvPr>
        </p:nvSpPr>
        <p:spPr/>
        <p:txBody>
          <a:bodyPr/>
          <a:lstStyle/>
          <a:p>
            <a:endParaRPr lang="fr-CA"/>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D67427A-403A-4CDF-85A6-52031E545170}" type="slidenum">
              <a:rPr lang="fr-CA" smtClean="0"/>
              <a:t>‹N°›</a:t>
            </a:fld>
            <a:endParaRPr lang="fr-CA"/>
          </a:p>
        </p:txBody>
      </p:sp>
    </p:spTree>
    <p:extLst>
      <p:ext uri="{BB962C8B-B14F-4D97-AF65-F5344CB8AC3E}">
        <p14:creationId xmlns:p14="http://schemas.microsoft.com/office/powerpoint/2010/main" val="306825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63885-0233-4FF0-8D10-71C85362A89D}" type="datetimeFigureOut">
              <a:rPr lang="fr-CA" smtClean="0"/>
              <a:t>2015-11-30</a:t>
            </a:fld>
            <a:endParaRPr lang="fr-CA"/>
          </a:p>
        </p:txBody>
      </p:sp>
      <p:sp>
        <p:nvSpPr>
          <p:cNvPr id="3" name="Footer Placeholder 2"/>
          <p:cNvSpPr>
            <a:spLocks noGrp="1"/>
          </p:cNvSpPr>
          <p:nvPr>
            <p:ph type="ftr" sz="quarter" idx="11"/>
          </p:nvPr>
        </p:nvSpPr>
        <p:spPr/>
        <p:txBody>
          <a:bodyPr/>
          <a:lstStyle/>
          <a:p>
            <a:endParaRPr lang="fr-CA"/>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D67427A-403A-4CDF-85A6-52031E545170}" type="slidenum">
              <a:rPr lang="fr-CA" smtClean="0"/>
              <a:t>‹N°›</a:t>
            </a:fld>
            <a:endParaRPr lang="fr-CA"/>
          </a:p>
        </p:txBody>
      </p:sp>
    </p:spTree>
    <p:extLst>
      <p:ext uri="{BB962C8B-B14F-4D97-AF65-F5344CB8AC3E}">
        <p14:creationId xmlns:p14="http://schemas.microsoft.com/office/powerpoint/2010/main" val="109565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D763885-0233-4FF0-8D10-71C85362A89D}" type="datetimeFigureOut">
              <a:rPr lang="fr-CA" smtClean="0"/>
              <a:t>2015-11-30</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D67427A-403A-4CDF-85A6-52031E545170}" type="slidenum">
              <a:rPr lang="fr-CA" smtClean="0"/>
              <a:t>‹N°›</a:t>
            </a:fld>
            <a:endParaRPr lang="fr-CA"/>
          </a:p>
        </p:txBody>
      </p:sp>
    </p:spTree>
    <p:extLst>
      <p:ext uri="{BB962C8B-B14F-4D97-AF65-F5344CB8AC3E}">
        <p14:creationId xmlns:p14="http://schemas.microsoft.com/office/powerpoint/2010/main" val="2012254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D763885-0233-4FF0-8D10-71C85362A89D}" type="datetimeFigureOut">
              <a:rPr lang="fr-CA" smtClean="0"/>
              <a:t>2015-11-30</a:t>
            </a:fld>
            <a:endParaRPr lang="fr-CA"/>
          </a:p>
        </p:txBody>
      </p:sp>
      <p:sp>
        <p:nvSpPr>
          <p:cNvPr id="6" name="Footer Placeholder 5"/>
          <p:cNvSpPr>
            <a:spLocks noGrp="1"/>
          </p:cNvSpPr>
          <p:nvPr>
            <p:ph type="ftr" sz="quarter" idx="11"/>
          </p:nvPr>
        </p:nvSpPr>
        <p:spPr/>
        <p:txBody>
          <a:bodyPr/>
          <a:lstStyle/>
          <a:p>
            <a:endParaRPr lang="fr-CA"/>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D67427A-403A-4CDF-85A6-52031E545170}" type="slidenum">
              <a:rPr lang="fr-CA" smtClean="0"/>
              <a:t>‹N°›</a:t>
            </a:fld>
            <a:endParaRPr lang="fr-CA"/>
          </a:p>
        </p:txBody>
      </p:sp>
    </p:spTree>
    <p:extLst>
      <p:ext uri="{BB962C8B-B14F-4D97-AF65-F5344CB8AC3E}">
        <p14:creationId xmlns:p14="http://schemas.microsoft.com/office/powerpoint/2010/main" val="3143038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D763885-0233-4FF0-8D10-71C85362A89D}" type="datetimeFigureOut">
              <a:rPr lang="fr-CA" smtClean="0"/>
              <a:t>2015-11-30</a:t>
            </a:fld>
            <a:endParaRPr lang="fr-CA"/>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CA"/>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D67427A-403A-4CDF-85A6-52031E545170}" type="slidenum">
              <a:rPr lang="fr-CA" smtClean="0"/>
              <a:t>‹N°›</a:t>
            </a:fld>
            <a:endParaRPr lang="fr-CA"/>
          </a:p>
        </p:txBody>
      </p:sp>
    </p:spTree>
    <p:extLst>
      <p:ext uri="{BB962C8B-B14F-4D97-AF65-F5344CB8AC3E}">
        <p14:creationId xmlns:p14="http://schemas.microsoft.com/office/powerpoint/2010/main" val="3883298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orteidh.or.cr/docs/casos/articulos/seriec_151_ing.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332656"/>
            <a:ext cx="8496944" cy="1872208"/>
          </a:xfrm>
        </p:spPr>
        <p:txBody>
          <a:bodyPr>
            <a:normAutofit/>
          </a:bodyPr>
          <a:lstStyle/>
          <a:p>
            <a:r>
              <a:rPr lang="fr-CA" sz="3600" b="1" dirty="0" smtClean="0">
                <a:solidFill>
                  <a:srgbClr val="FF0000"/>
                </a:solidFill>
              </a:rPr>
              <a:t>Droit d’accès à l’information: </a:t>
            </a:r>
            <a:br>
              <a:rPr lang="fr-CA" sz="3600" b="1" dirty="0" smtClean="0">
                <a:solidFill>
                  <a:srgbClr val="FF0000"/>
                </a:solidFill>
              </a:rPr>
            </a:br>
            <a:r>
              <a:rPr lang="fr-CA" sz="3600" b="1" dirty="0" smtClean="0">
                <a:solidFill>
                  <a:srgbClr val="FF0000"/>
                </a:solidFill>
              </a:rPr>
              <a:t>Pour qui et comment faut-il réformer la « Loi sur l’accès » québécoise?</a:t>
            </a:r>
            <a:endParaRPr lang="fr-CA" sz="3600" b="1" dirty="0">
              <a:solidFill>
                <a:srgbClr val="FF0000"/>
              </a:solidFill>
            </a:endParaRPr>
          </a:p>
        </p:txBody>
      </p:sp>
      <p:sp>
        <p:nvSpPr>
          <p:cNvPr id="3" name="Sous-titre 2"/>
          <p:cNvSpPr>
            <a:spLocks noGrp="1"/>
          </p:cNvSpPr>
          <p:nvPr>
            <p:ph type="subTitle" idx="1"/>
          </p:nvPr>
        </p:nvSpPr>
        <p:spPr>
          <a:xfrm>
            <a:off x="1581944" y="2708920"/>
            <a:ext cx="7416824" cy="3816424"/>
          </a:xfrm>
        </p:spPr>
        <p:txBody>
          <a:bodyPr>
            <a:noAutofit/>
          </a:bodyPr>
          <a:lstStyle/>
          <a:p>
            <a:r>
              <a:rPr lang="fr-CA" sz="2400" dirty="0" smtClean="0"/>
              <a:t>Colloque « Le projet de transparence de l’État:</a:t>
            </a:r>
          </a:p>
          <a:p>
            <a:r>
              <a:rPr lang="fr-CA" sz="2400" dirty="0" smtClean="0"/>
              <a:t>Prétexte pour plus de contrôle et moins de démocratie »</a:t>
            </a:r>
          </a:p>
          <a:p>
            <a:endParaRPr lang="fr-CA" sz="2400" dirty="0"/>
          </a:p>
          <a:p>
            <a:r>
              <a:rPr lang="fr-CA" sz="2400" dirty="0" smtClean="0"/>
              <a:t>27 novembre 2015</a:t>
            </a:r>
          </a:p>
          <a:p>
            <a:r>
              <a:rPr lang="fr-CA" sz="2400" dirty="0" smtClean="0"/>
              <a:t>Me Jean Baril, LL.D., Professeur au Département des sciences juridiques de l’UQAM. Administrateur du CQDE</a:t>
            </a:r>
          </a:p>
          <a:p>
            <a:endParaRPr lang="fr-CA" sz="2400" dirty="0"/>
          </a:p>
        </p:txBody>
      </p:sp>
    </p:spTree>
    <p:extLst>
      <p:ext uri="{BB962C8B-B14F-4D97-AF65-F5344CB8AC3E}">
        <p14:creationId xmlns:p14="http://schemas.microsoft.com/office/powerpoint/2010/main" val="41480635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1403648" y="188640"/>
            <a:ext cx="7488831" cy="1224136"/>
          </a:xfrm>
        </p:spPr>
        <p:txBody>
          <a:bodyPr>
            <a:normAutofit/>
          </a:bodyPr>
          <a:lstStyle/>
          <a:p>
            <a:r>
              <a:rPr lang="fr-CA" sz="3200" b="1" dirty="0" smtClean="0">
                <a:solidFill>
                  <a:srgbClr val="FF0000"/>
                </a:solidFill>
              </a:rPr>
              <a:t>Vers la divulgation obligatoire d’informations détenues par le privé</a:t>
            </a:r>
            <a:endParaRPr lang="fr-CA" sz="3200" dirty="0" smtClean="0">
              <a:solidFill>
                <a:srgbClr val="FF0000"/>
              </a:solidFill>
            </a:endParaRPr>
          </a:p>
        </p:txBody>
      </p:sp>
      <p:sp>
        <p:nvSpPr>
          <p:cNvPr id="11267" name="Espace réservé du contenu 2"/>
          <p:cNvSpPr>
            <a:spLocks noGrp="1"/>
          </p:cNvSpPr>
          <p:nvPr>
            <p:ph idx="1"/>
          </p:nvPr>
        </p:nvSpPr>
        <p:spPr>
          <a:xfrm>
            <a:off x="611560" y="1556792"/>
            <a:ext cx="8532440" cy="4968552"/>
          </a:xfrm>
        </p:spPr>
        <p:txBody>
          <a:bodyPr>
            <a:normAutofit lnSpcReduction="10000"/>
          </a:bodyPr>
          <a:lstStyle/>
          <a:p>
            <a:r>
              <a:rPr lang="fr-CA" sz="2800" i="1" dirty="0" smtClean="0"/>
              <a:t>Emergency Planning and </a:t>
            </a:r>
            <a:r>
              <a:rPr lang="fr-CA" sz="2800" i="1" dirty="0" err="1" smtClean="0"/>
              <a:t>Community</a:t>
            </a:r>
            <a:r>
              <a:rPr lang="fr-CA" sz="2800" i="1" dirty="0" smtClean="0"/>
              <a:t> Right-to-Know </a:t>
            </a:r>
            <a:r>
              <a:rPr lang="fr-CA" sz="2800" i="1" dirty="0" err="1" smtClean="0"/>
              <a:t>Act</a:t>
            </a:r>
            <a:r>
              <a:rPr lang="fr-CA" sz="2800" i="1" dirty="0" smtClean="0"/>
              <a:t> et </a:t>
            </a:r>
            <a:r>
              <a:rPr lang="fr-CA" sz="2800" i="1" dirty="0" err="1" smtClean="0"/>
              <a:t>Toxic</a:t>
            </a:r>
            <a:r>
              <a:rPr lang="fr-CA" sz="2800" i="1" dirty="0" smtClean="0"/>
              <a:t> Release </a:t>
            </a:r>
            <a:r>
              <a:rPr lang="fr-CA" sz="2800" i="1" dirty="0" err="1" smtClean="0"/>
              <a:t>Inventory</a:t>
            </a:r>
            <a:r>
              <a:rPr lang="fr-CA" sz="3200" dirty="0" smtClean="0"/>
              <a:t> </a:t>
            </a:r>
            <a:r>
              <a:rPr lang="fr-CA" sz="1800" dirty="0" smtClean="0"/>
              <a:t>(</a:t>
            </a:r>
            <a:r>
              <a:rPr lang="fr-CA" sz="1800" dirty="0" err="1" smtClean="0"/>
              <a:t>Etats-Unis</a:t>
            </a:r>
            <a:r>
              <a:rPr lang="fr-CA" sz="1800" dirty="0" smtClean="0"/>
              <a:t>, 1986)</a:t>
            </a:r>
          </a:p>
          <a:p>
            <a:r>
              <a:rPr lang="fr-CA" sz="2800" i="1" dirty="0" smtClean="0"/>
              <a:t>Registre européen des émissions polluantes</a:t>
            </a:r>
            <a:r>
              <a:rPr lang="fr-CA" dirty="0" smtClean="0"/>
              <a:t> </a:t>
            </a:r>
            <a:r>
              <a:rPr lang="fr-CA" sz="1800" dirty="0" smtClean="0"/>
              <a:t>(C.E. 2000)</a:t>
            </a:r>
          </a:p>
          <a:p>
            <a:r>
              <a:rPr lang="fr-CA" sz="2800" i="1" dirty="0" smtClean="0"/>
              <a:t>Protocole sur les registres des déchets et transferts des polluants</a:t>
            </a:r>
            <a:r>
              <a:rPr lang="fr-CA" i="1" dirty="0" smtClean="0"/>
              <a:t> </a:t>
            </a:r>
            <a:r>
              <a:rPr lang="fr-CA" sz="1800" i="1" dirty="0" smtClean="0"/>
              <a:t>(C.E. Kiev, 2003)</a:t>
            </a:r>
          </a:p>
          <a:p>
            <a:r>
              <a:rPr lang="fr-CA" sz="2800" i="1" dirty="0" smtClean="0"/>
              <a:t>Registre européen des  rejets et transferts de polluants</a:t>
            </a:r>
            <a:r>
              <a:rPr lang="fr-CA" sz="3200" i="1" dirty="0" smtClean="0"/>
              <a:t> </a:t>
            </a:r>
            <a:r>
              <a:rPr lang="fr-CA" sz="1800" i="1" dirty="0" smtClean="0"/>
              <a:t>(U.E. 2006)</a:t>
            </a:r>
            <a:r>
              <a:rPr lang="fr-CA" sz="1800" dirty="0" smtClean="0"/>
              <a:t> </a:t>
            </a:r>
          </a:p>
          <a:p>
            <a:r>
              <a:rPr lang="fr-CA" sz="2800" i="1" dirty="0" smtClean="0"/>
              <a:t>Inventaire national des rejets de polluants</a:t>
            </a:r>
          </a:p>
          <a:p>
            <a:pPr>
              <a:buFont typeface="Wingdings" pitchFamily="2" charset="2"/>
              <a:buNone/>
            </a:pPr>
            <a:r>
              <a:rPr lang="fr-CA" sz="1800" dirty="0" smtClean="0"/>
              <a:t>    (Canada,1993). </a:t>
            </a:r>
            <a:endParaRPr lang="fr-CA" dirty="0" smtClean="0"/>
          </a:p>
        </p:txBody>
      </p:sp>
    </p:spTree>
    <p:extLst>
      <p:ext uri="{BB962C8B-B14F-4D97-AF65-F5344CB8AC3E}">
        <p14:creationId xmlns:p14="http://schemas.microsoft.com/office/powerpoint/2010/main" val="731615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1475656" y="116632"/>
            <a:ext cx="7668343" cy="1152128"/>
          </a:xfrm>
        </p:spPr>
        <p:txBody>
          <a:bodyPr>
            <a:normAutofit/>
          </a:bodyPr>
          <a:lstStyle/>
          <a:p>
            <a:r>
              <a:rPr lang="fr-CA" sz="3200" b="1" dirty="0" smtClean="0">
                <a:solidFill>
                  <a:srgbClr val="FF0000"/>
                </a:solidFill>
                <a:latin typeface="Arial" charset="0"/>
              </a:rPr>
              <a:t>Sources internationales du droit à l’information (conclusion)</a:t>
            </a:r>
          </a:p>
        </p:txBody>
      </p:sp>
      <p:sp>
        <p:nvSpPr>
          <p:cNvPr id="12291" name="Espace réservé du contenu 2"/>
          <p:cNvSpPr>
            <a:spLocks noGrp="1"/>
          </p:cNvSpPr>
          <p:nvPr>
            <p:ph idx="1"/>
          </p:nvPr>
        </p:nvSpPr>
        <p:spPr>
          <a:xfrm>
            <a:off x="755576" y="1484784"/>
            <a:ext cx="8280919" cy="4896544"/>
          </a:xfrm>
        </p:spPr>
        <p:txBody>
          <a:bodyPr>
            <a:normAutofit/>
          </a:bodyPr>
          <a:lstStyle/>
          <a:p>
            <a:endParaRPr lang="fr-CA" sz="2400" dirty="0" smtClean="0"/>
          </a:p>
          <a:p>
            <a:r>
              <a:rPr lang="fr-CA" sz="2800" dirty="0" smtClean="0"/>
              <a:t>En moins d’un demi-siècle, on est passé d’une </a:t>
            </a:r>
            <a:r>
              <a:rPr lang="fr-CA" sz="2800" b="1" i="1" dirty="0" smtClean="0"/>
              <a:t>liberté</a:t>
            </a:r>
            <a:r>
              <a:rPr lang="fr-CA" sz="2800" dirty="0" smtClean="0"/>
              <a:t> d’information, n’obligeant rien ni personne, au </a:t>
            </a:r>
            <a:r>
              <a:rPr lang="fr-CA" sz="2800" b="1" i="1" dirty="0" smtClean="0"/>
              <a:t>droit</a:t>
            </a:r>
            <a:r>
              <a:rPr lang="fr-CA" sz="2800" b="1" dirty="0" smtClean="0"/>
              <a:t> individuel et collectif </a:t>
            </a:r>
            <a:r>
              <a:rPr lang="fr-CA" sz="2800" dirty="0" smtClean="0"/>
              <a:t>d’accéder à l’information détenue par l’État, particulièrement sur les questions environnementales.</a:t>
            </a:r>
          </a:p>
          <a:p>
            <a:pPr marL="0" indent="0">
              <a:buNone/>
            </a:pPr>
            <a:endParaRPr lang="fr-CA" sz="2800" dirty="0" smtClean="0"/>
          </a:p>
          <a:p>
            <a:r>
              <a:rPr lang="fr-CA" sz="2800" dirty="0" smtClean="0"/>
              <a:t>Véritable lame de fond internationale:</a:t>
            </a:r>
          </a:p>
          <a:p>
            <a:pPr>
              <a:buFont typeface="Wingdings" pitchFamily="2" charset="2"/>
              <a:buNone/>
            </a:pPr>
            <a:r>
              <a:rPr lang="fr-CA" sz="2800" dirty="0" smtClean="0"/>
              <a:t>	Information-Démocratie-Environnement</a:t>
            </a:r>
          </a:p>
          <a:p>
            <a:endParaRPr lang="fr-CA" dirty="0" smtClean="0"/>
          </a:p>
        </p:txBody>
      </p:sp>
    </p:spTree>
    <p:extLst>
      <p:ext uri="{BB962C8B-B14F-4D97-AF65-F5344CB8AC3E}">
        <p14:creationId xmlns:p14="http://schemas.microsoft.com/office/powerpoint/2010/main" val="4286373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403648" y="332657"/>
            <a:ext cx="7560840" cy="1008111"/>
          </a:xfrm>
        </p:spPr>
        <p:txBody>
          <a:bodyPr>
            <a:normAutofit fontScale="90000"/>
          </a:bodyPr>
          <a:lstStyle/>
          <a:p>
            <a:pPr eaLnBrk="1" fontAlgn="auto" hangingPunct="1">
              <a:spcAft>
                <a:spcPts val="0"/>
              </a:spcAft>
              <a:defRPr/>
            </a:pPr>
            <a:r>
              <a:rPr lang="fr-CA" b="1" dirty="0" smtClean="0">
                <a:solidFill>
                  <a:srgbClr val="FF0000"/>
                </a:solidFill>
                <a:latin typeface="+mn-lt"/>
              </a:rPr>
              <a:t>2.1 Au Québec, de proclamations en proclamations…</a:t>
            </a:r>
            <a:endParaRPr lang="fr-CA" sz="3600" dirty="0">
              <a:solidFill>
                <a:srgbClr val="FF0000"/>
              </a:solidFill>
            </a:endParaRPr>
          </a:p>
        </p:txBody>
      </p:sp>
      <p:sp>
        <p:nvSpPr>
          <p:cNvPr id="28675" name="Rectangle 3"/>
          <p:cNvSpPr>
            <a:spLocks noGrp="1" noChangeArrowheads="1"/>
          </p:cNvSpPr>
          <p:nvPr>
            <p:ph idx="1"/>
          </p:nvPr>
        </p:nvSpPr>
        <p:spPr>
          <a:xfrm>
            <a:off x="539552" y="1340768"/>
            <a:ext cx="8604448" cy="5184576"/>
          </a:xfrm>
        </p:spPr>
        <p:txBody>
          <a:bodyPr>
            <a:normAutofit fontScale="25000" lnSpcReduction="20000"/>
          </a:bodyPr>
          <a:lstStyle/>
          <a:p>
            <a:pPr>
              <a:buClr>
                <a:schemeClr val="accent3"/>
              </a:buClr>
              <a:defRPr/>
            </a:pPr>
            <a:endParaRPr lang="fr-CA" sz="11200" dirty="0" smtClean="0"/>
          </a:p>
          <a:p>
            <a:pPr>
              <a:buClr>
                <a:schemeClr val="accent3"/>
              </a:buClr>
              <a:defRPr/>
            </a:pPr>
            <a:r>
              <a:rPr lang="fr-CA" sz="11200" dirty="0" smtClean="0"/>
              <a:t>1975: Toute personne a droit à l’information (CQDLP, art. 44)</a:t>
            </a:r>
          </a:p>
          <a:p>
            <a:pPr marL="274320" indent="-274320" eaLnBrk="1" fontAlgn="auto" hangingPunct="1">
              <a:spcAft>
                <a:spcPts val="0"/>
              </a:spcAft>
              <a:buClr>
                <a:schemeClr val="accent3"/>
              </a:buClr>
              <a:buFont typeface="Wingdings 2"/>
              <a:buChar char=""/>
              <a:defRPr/>
            </a:pPr>
            <a:endParaRPr lang="fr-CA" sz="11200" dirty="0"/>
          </a:p>
          <a:p>
            <a:pPr>
              <a:buClr>
                <a:schemeClr val="accent3"/>
              </a:buClr>
              <a:defRPr/>
            </a:pPr>
            <a:r>
              <a:rPr lang="fr-CA" sz="11200" dirty="0"/>
              <a:t>1978: Rôle précurseur </a:t>
            </a:r>
            <a:r>
              <a:rPr lang="fr-CA" sz="11200" dirty="0" smtClean="0"/>
              <a:t>de la </a:t>
            </a:r>
            <a:r>
              <a:rPr lang="fr-CA" sz="11200" dirty="0" err="1" smtClean="0"/>
              <a:t>L.q.e</a:t>
            </a:r>
            <a:r>
              <a:rPr lang="fr-CA" sz="11200" dirty="0" smtClean="0"/>
              <a:t>.</a:t>
            </a:r>
            <a:endParaRPr lang="fr-CA" sz="11200" dirty="0"/>
          </a:p>
          <a:p>
            <a:pPr marL="0" indent="0">
              <a:buClr>
                <a:schemeClr val="accent3"/>
              </a:buClr>
              <a:buNone/>
              <a:defRPr/>
            </a:pPr>
            <a:r>
              <a:rPr lang="fr-CA" sz="11200" dirty="0"/>
              <a:t>	</a:t>
            </a:r>
            <a:r>
              <a:rPr lang="fr-CA" sz="11200" dirty="0" smtClean="0"/>
              <a:t>- obligation </a:t>
            </a:r>
            <a:r>
              <a:rPr lang="fr-CA" sz="11200" dirty="0"/>
              <a:t>« passive » : 118.4</a:t>
            </a:r>
          </a:p>
          <a:p>
            <a:pPr marL="0" indent="0">
              <a:buClr>
                <a:schemeClr val="accent3"/>
              </a:buClr>
              <a:buNone/>
              <a:defRPr/>
            </a:pPr>
            <a:r>
              <a:rPr lang="fr-CA" sz="11200" dirty="0"/>
              <a:t>	- obligations « actives » : 118.5 </a:t>
            </a:r>
            <a:endParaRPr lang="fr-CA" sz="11200" dirty="0" smtClean="0"/>
          </a:p>
          <a:p>
            <a:pPr marL="0" indent="0">
              <a:buClr>
                <a:schemeClr val="accent3"/>
              </a:buClr>
              <a:buNone/>
              <a:defRPr/>
            </a:pPr>
            <a:endParaRPr lang="fr-CA" sz="11200" dirty="0"/>
          </a:p>
          <a:p>
            <a:pPr>
              <a:buClr>
                <a:schemeClr val="accent3"/>
              </a:buClr>
              <a:defRPr/>
            </a:pPr>
            <a:r>
              <a:rPr lang="fr-CA" sz="11200" dirty="0"/>
              <a:t>1982: « Toute personne qui en fait la demande a droit d'accès aux </a:t>
            </a:r>
            <a:r>
              <a:rPr lang="fr-CA" sz="11200" dirty="0" smtClean="0"/>
              <a:t>documents </a:t>
            </a:r>
            <a:r>
              <a:rPr lang="fr-CA" sz="11200" dirty="0"/>
              <a:t>d'un organisme public » (</a:t>
            </a:r>
            <a:r>
              <a:rPr lang="fr-CA" sz="11200" dirty="0" smtClean="0"/>
              <a:t>art.9. « Loi sur l’accès ») </a:t>
            </a:r>
            <a:endParaRPr lang="fr-CA" sz="11200" i="1" dirty="0"/>
          </a:p>
          <a:p>
            <a:pPr marL="274320" indent="-274320" eaLnBrk="1" fontAlgn="auto" hangingPunct="1">
              <a:spcAft>
                <a:spcPts val="0"/>
              </a:spcAft>
              <a:buClr>
                <a:schemeClr val="accent3"/>
              </a:buClr>
              <a:buFont typeface="Wingdings 2"/>
              <a:buChar char=""/>
              <a:defRPr/>
            </a:pPr>
            <a:endParaRPr lang="fr-CA" sz="9600" dirty="0"/>
          </a:p>
          <a:p>
            <a:pPr marL="274320" indent="-274320" eaLnBrk="1" fontAlgn="auto" hangingPunct="1">
              <a:spcAft>
                <a:spcPts val="0"/>
              </a:spcAft>
              <a:buClr>
                <a:schemeClr val="accent3"/>
              </a:buClr>
              <a:buFont typeface="Wingdings 2"/>
              <a:buChar char=""/>
              <a:defRPr/>
            </a:pPr>
            <a:endParaRPr lang="fr-CA" sz="9600" dirty="0" smtClean="0"/>
          </a:p>
          <a:p>
            <a:pPr marL="274320" indent="-274320" eaLnBrk="1" fontAlgn="auto" hangingPunct="1">
              <a:spcAft>
                <a:spcPts val="0"/>
              </a:spcAft>
              <a:buClr>
                <a:schemeClr val="accent3"/>
              </a:buClr>
              <a:buFont typeface="Wingdings 2"/>
              <a:buChar char=""/>
              <a:defRPr/>
            </a:pPr>
            <a:endParaRPr lang="fr-CA" sz="9600" dirty="0" smtClean="0"/>
          </a:p>
          <a:p>
            <a:pPr marL="274320" indent="-274320" eaLnBrk="1" fontAlgn="auto" hangingPunct="1">
              <a:spcAft>
                <a:spcPts val="0"/>
              </a:spcAft>
              <a:buClr>
                <a:schemeClr val="accent3"/>
              </a:buClr>
              <a:buFont typeface="Wingdings 2"/>
              <a:buChar char=""/>
              <a:defRPr/>
            </a:pPr>
            <a:endParaRPr lang="fr-CA" sz="9600" dirty="0"/>
          </a:p>
          <a:p>
            <a:pPr marL="0" indent="0" eaLnBrk="1" fontAlgn="auto" hangingPunct="1">
              <a:spcAft>
                <a:spcPts val="0"/>
              </a:spcAft>
              <a:buClr>
                <a:schemeClr val="accent3"/>
              </a:buClr>
              <a:buNone/>
              <a:defRPr/>
            </a:pPr>
            <a:endParaRPr lang="fr-CA" sz="9600" dirty="0"/>
          </a:p>
          <a:p>
            <a:pPr marL="0" indent="0" eaLnBrk="1" fontAlgn="auto" hangingPunct="1">
              <a:spcAft>
                <a:spcPts val="0"/>
              </a:spcAft>
              <a:buClr>
                <a:schemeClr val="accent3"/>
              </a:buClr>
              <a:buNone/>
              <a:defRPr/>
            </a:pPr>
            <a:endParaRPr lang="fr-CA" sz="9600" dirty="0" smtClean="0"/>
          </a:p>
          <a:p>
            <a:pPr marL="0" indent="0" eaLnBrk="1" fontAlgn="auto" hangingPunct="1">
              <a:spcAft>
                <a:spcPts val="0"/>
              </a:spcAft>
              <a:buClr>
                <a:schemeClr val="accent3"/>
              </a:buClr>
              <a:buFont typeface="Wingdings 2" pitchFamily="18" charset="2"/>
              <a:buNone/>
              <a:defRPr/>
            </a:pPr>
            <a:endParaRPr lang="fr-CA" sz="9600" dirty="0"/>
          </a:p>
          <a:p>
            <a:pPr marL="0" indent="0">
              <a:buClr>
                <a:schemeClr val="accent3"/>
              </a:buClr>
              <a:buNone/>
              <a:defRPr/>
            </a:pPr>
            <a:endParaRPr lang="fr-CA" sz="9600" dirty="0"/>
          </a:p>
          <a:p>
            <a:pPr eaLnBrk="1" fontAlgn="auto" hangingPunct="1">
              <a:spcAft>
                <a:spcPts val="0"/>
              </a:spcAft>
              <a:buClr>
                <a:schemeClr val="accent3"/>
              </a:buClr>
              <a:defRPr/>
            </a:pPr>
            <a:endParaRPr lang="fr-CA" sz="9600" i="1" dirty="0"/>
          </a:p>
          <a:p>
            <a:pPr eaLnBrk="1" fontAlgn="auto" hangingPunct="1">
              <a:spcAft>
                <a:spcPts val="0"/>
              </a:spcAft>
              <a:buClr>
                <a:schemeClr val="accent3"/>
              </a:buClr>
              <a:defRPr/>
            </a:pPr>
            <a:endParaRPr lang="fr-CA" sz="9600" i="1" dirty="0" smtClean="0"/>
          </a:p>
          <a:p>
            <a:pPr eaLnBrk="1" fontAlgn="auto" hangingPunct="1">
              <a:spcAft>
                <a:spcPts val="0"/>
              </a:spcAft>
              <a:buClr>
                <a:schemeClr val="accent3"/>
              </a:buClr>
              <a:defRPr/>
            </a:pPr>
            <a:endParaRPr lang="fr-CA" sz="9600" i="1" dirty="0" smtClean="0"/>
          </a:p>
          <a:p>
            <a:pPr marL="274320" indent="-274320" eaLnBrk="1" fontAlgn="auto" hangingPunct="1">
              <a:spcAft>
                <a:spcPts val="0"/>
              </a:spcAft>
              <a:buClr>
                <a:schemeClr val="accent3"/>
              </a:buClr>
              <a:buFont typeface="Wingdings 2"/>
              <a:buChar char=""/>
              <a:defRPr/>
            </a:pPr>
            <a:endParaRPr lang="fr-CA" sz="9600" dirty="0"/>
          </a:p>
          <a:p>
            <a:pPr marL="0" indent="0" eaLnBrk="1" fontAlgn="auto" hangingPunct="1">
              <a:spcAft>
                <a:spcPts val="0"/>
              </a:spcAft>
              <a:buClr>
                <a:schemeClr val="accent3"/>
              </a:buClr>
              <a:buNone/>
              <a:defRPr/>
            </a:pPr>
            <a:r>
              <a:rPr lang="fr-CA" sz="9600" dirty="0"/>
              <a:t>	</a:t>
            </a:r>
          </a:p>
          <a:p>
            <a:pPr marL="274320" indent="-274320" eaLnBrk="1" fontAlgn="auto" hangingPunct="1">
              <a:spcAft>
                <a:spcPts val="0"/>
              </a:spcAft>
              <a:buClr>
                <a:schemeClr val="accent3"/>
              </a:buClr>
              <a:buFont typeface="Wingdings" pitchFamily="2" charset="2"/>
              <a:buNone/>
              <a:defRPr/>
            </a:pPr>
            <a:endParaRPr lang="fr-CA" sz="2400" dirty="0"/>
          </a:p>
        </p:txBody>
      </p:sp>
    </p:spTree>
    <p:extLst>
      <p:ext uri="{BB962C8B-B14F-4D97-AF65-F5344CB8AC3E}">
        <p14:creationId xmlns:p14="http://schemas.microsoft.com/office/powerpoint/2010/main" val="193461153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88641"/>
            <a:ext cx="8229600" cy="936104"/>
          </a:xfrm>
        </p:spPr>
        <p:txBody>
          <a:bodyPr>
            <a:normAutofit fontScale="90000"/>
          </a:bodyPr>
          <a:lstStyle/>
          <a:p>
            <a:pPr eaLnBrk="1" fontAlgn="auto" hangingPunct="1">
              <a:spcAft>
                <a:spcPts val="0"/>
              </a:spcAft>
              <a:defRPr/>
            </a:pPr>
            <a:r>
              <a:rPr lang="fr-CA" sz="3600" b="1" dirty="0" smtClean="0">
                <a:latin typeface="+mn-lt"/>
              </a:rPr>
              <a:t>			</a:t>
            </a:r>
            <a:r>
              <a:rPr lang="fr-CA" sz="3600" b="1" dirty="0" smtClean="0">
                <a:solidFill>
                  <a:srgbClr val="FF0000"/>
                </a:solidFill>
                <a:latin typeface="+mn-lt"/>
              </a:rPr>
              <a:t>Les proclamations (suite)</a:t>
            </a:r>
            <a:r>
              <a:rPr lang="fr-CA" sz="3600" dirty="0" smtClean="0"/>
              <a:t/>
            </a:r>
            <a:br>
              <a:rPr lang="fr-CA" sz="3600" dirty="0" smtClean="0"/>
            </a:br>
            <a:endParaRPr lang="fr-CA" sz="3600" dirty="0"/>
          </a:p>
        </p:txBody>
      </p:sp>
      <p:sp>
        <p:nvSpPr>
          <p:cNvPr id="28675" name="Rectangle 3"/>
          <p:cNvSpPr>
            <a:spLocks noGrp="1" noChangeArrowheads="1"/>
          </p:cNvSpPr>
          <p:nvPr>
            <p:ph idx="1"/>
          </p:nvPr>
        </p:nvSpPr>
        <p:spPr>
          <a:xfrm>
            <a:off x="457200" y="1196752"/>
            <a:ext cx="8507288" cy="5328592"/>
          </a:xfrm>
        </p:spPr>
        <p:txBody>
          <a:bodyPr>
            <a:normAutofit fontScale="25000" lnSpcReduction="20000"/>
          </a:bodyPr>
          <a:lstStyle/>
          <a:p>
            <a:pPr marL="274320" indent="-274320" eaLnBrk="1" fontAlgn="auto" hangingPunct="1">
              <a:spcAft>
                <a:spcPts val="0"/>
              </a:spcAft>
              <a:buClr>
                <a:schemeClr val="accent3"/>
              </a:buClr>
              <a:buFont typeface="Wingdings 2"/>
              <a:buChar char=""/>
              <a:defRPr/>
            </a:pPr>
            <a:endParaRPr lang="fr-CA" sz="9600" dirty="0" smtClean="0"/>
          </a:p>
          <a:p>
            <a:pPr>
              <a:buClr>
                <a:schemeClr val="accent3"/>
              </a:buClr>
              <a:defRPr/>
            </a:pPr>
            <a:r>
              <a:rPr lang="fr-CA" sz="11200" dirty="0" smtClean="0"/>
              <a:t>2006</a:t>
            </a:r>
            <a:r>
              <a:rPr lang="fr-CA" sz="11200" dirty="0"/>
              <a:t>: </a:t>
            </a:r>
            <a:r>
              <a:rPr lang="fr-CA" sz="11200" i="1" dirty="0"/>
              <a:t>Loi sur le développement durable</a:t>
            </a:r>
          </a:p>
          <a:p>
            <a:pPr marL="0" indent="0">
              <a:buClr>
                <a:schemeClr val="accent3"/>
              </a:buClr>
              <a:buNone/>
              <a:defRPr/>
            </a:pPr>
            <a:r>
              <a:rPr lang="fr-CA" sz="11200" i="1" dirty="0"/>
              <a:t>	</a:t>
            </a:r>
            <a:r>
              <a:rPr lang="fr-CA" sz="11200" dirty="0"/>
              <a:t>- Reconnaissance du principe « accès au </a:t>
            </a:r>
            <a:r>
              <a:rPr lang="fr-CA" sz="11200" dirty="0" smtClean="0"/>
              <a:t>			  savoir</a:t>
            </a:r>
            <a:r>
              <a:rPr lang="fr-CA" sz="11200" dirty="0"/>
              <a:t> »</a:t>
            </a:r>
          </a:p>
          <a:p>
            <a:pPr marL="0" indent="0">
              <a:buClr>
                <a:schemeClr val="accent3"/>
              </a:buClr>
              <a:buNone/>
              <a:defRPr/>
            </a:pPr>
            <a:r>
              <a:rPr lang="fr-CA" sz="11200" dirty="0"/>
              <a:t>	- Droit à un environnement sain (46.1 CQDLP</a:t>
            </a:r>
            <a:r>
              <a:rPr lang="fr-CA" sz="11200" dirty="0" smtClean="0"/>
              <a:t>)</a:t>
            </a:r>
            <a:endParaRPr lang="fr-CA" sz="11200" dirty="0"/>
          </a:p>
          <a:p>
            <a:pPr marL="274320" indent="-274320">
              <a:buClr>
                <a:schemeClr val="accent3"/>
              </a:buClr>
              <a:buFont typeface="Wingdings 2"/>
              <a:buChar char=""/>
              <a:defRPr/>
            </a:pPr>
            <a:endParaRPr lang="fr-CA" sz="11200" dirty="0" smtClean="0"/>
          </a:p>
          <a:p>
            <a:pPr>
              <a:buClr>
                <a:schemeClr val="accent3"/>
              </a:buClr>
              <a:defRPr/>
            </a:pPr>
            <a:r>
              <a:rPr lang="fr-CA" sz="11200" dirty="0" smtClean="0"/>
              <a:t>2009: </a:t>
            </a:r>
            <a:r>
              <a:rPr lang="fr-CA" sz="11200" dirty="0"/>
              <a:t>Toute personne a le </a:t>
            </a:r>
            <a:r>
              <a:rPr lang="fr-CA" sz="11200" dirty="0" smtClean="0"/>
              <a:t>droit </a:t>
            </a:r>
            <a:r>
              <a:rPr lang="fr-CA" sz="11200" dirty="0"/>
              <a:t>d'accéder aux informations </a:t>
            </a:r>
            <a:r>
              <a:rPr lang="fr-CA" sz="11200" dirty="0" smtClean="0"/>
              <a:t>relatives </a:t>
            </a:r>
            <a:r>
              <a:rPr lang="fr-CA" sz="11200" dirty="0"/>
              <a:t>aux ressources en eau détenues par les </a:t>
            </a:r>
            <a:r>
              <a:rPr lang="fr-CA" sz="11200" dirty="0" smtClean="0"/>
              <a:t>autorités 	publiques (« Loi sur l’eau », art. 7)</a:t>
            </a:r>
          </a:p>
          <a:p>
            <a:pPr marL="274320" indent="-274320" eaLnBrk="1" fontAlgn="auto" hangingPunct="1">
              <a:spcAft>
                <a:spcPts val="0"/>
              </a:spcAft>
              <a:buClr>
                <a:schemeClr val="accent3"/>
              </a:buClr>
              <a:buFont typeface="Wingdings 2"/>
              <a:buChar char=""/>
              <a:defRPr/>
            </a:pPr>
            <a:endParaRPr lang="fr-CA" sz="9600" dirty="0"/>
          </a:p>
          <a:p>
            <a:pPr marL="274320" indent="-274320" eaLnBrk="1" fontAlgn="auto" hangingPunct="1">
              <a:spcAft>
                <a:spcPts val="0"/>
              </a:spcAft>
              <a:buClr>
                <a:schemeClr val="accent3"/>
              </a:buClr>
              <a:buFont typeface="Wingdings 2"/>
              <a:buChar char=""/>
              <a:defRPr/>
            </a:pPr>
            <a:endParaRPr lang="fr-CA" sz="9600" dirty="0" smtClean="0"/>
          </a:p>
          <a:p>
            <a:pPr marL="274320" indent="-274320" eaLnBrk="1" fontAlgn="auto" hangingPunct="1">
              <a:spcAft>
                <a:spcPts val="0"/>
              </a:spcAft>
              <a:buClr>
                <a:schemeClr val="accent3"/>
              </a:buClr>
              <a:buFont typeface="Wingdings 2"/>
              <a:buChar char=""/>
              <a:defRPr/>
            </a:pPr>
            <a:endParaRPr lang="fr-CA" sz="9600" dirty="0" smtClean="0"/>
          </a:p>
          <a:p>
            <a:pPr marL="274320" indent="-274320" eaLnBrk="1" fontAlgn="auto" hangingPunct="1">
              <a:spcAft>
                <a:spcPts val="0"/>
              </a:spcAft>
              <a:buClr>
                <a:schemeClr val="accent3"/>
              </a:buClr>
              <a:buFont typeface="Wingdings 2"/>
              <a:buChar char=""/>
              <a:defRPr/>
            </a:pPr>
            <a:endParaRPr lang="fr-CA" sz="9600" dirty="0"/>
          </a:p>
          <a:p>
            <a:pPr marL="0" indent="0" eaLnBrk="1" fontAlgn="auto" hangingPunct="1">
              <a:spcAft>
                <a:spcPts val="0"/>
              </a:spcAft>
              <a:buClr>
                <a:schemeClr val="accent3"/>
              </a:buClr>
              <a:buNone/>
              <a:defRPr/>
            </a:pPr>
            <a:endParaRPr lang="fr-CA" sz="9600" dirty="0"/>
          </a:p>
          <a:p>
            <a:pPr marL="0" indent="0" eaLnBrk="1" fontAlgn="auto" hangingPunct="1">
              <a:spcAft>
                <a:spcPts val="0"/>
              </a:spcAft>
              <a:buClr>
                <a:schemeClr val="accent3"/>
              </a:buClr>
              <a:buNone/>
              <a:defRPr/>
            </a:pPr>
            <a:endParaRPr lang="fr-CA" sz="9600" dirty="0" smtClean="0"/>
          </a:p>
          <a:p>
            <a:pPr marL="0" indent="0" eaLnBrk="1" fontAlgn="auto" hangingPunct="1">
              <a:spcAft>
                <a:spcPts val="0"/>
              </a:spcAft>
              <a:buClr>
                <a:schemeClr val="accent3"/>
              </a:buClr>
              <a:buFont typeface="Wingdings 2" pitchFamily="18" charset="2"/>
              <a:buNone/>
              <a:defRPr/>
            </a:pPr>
            <a:endParaRPr lang="fr-CA" sz="9600" dirty="0"/>
          </a:p>
          <a:p>
            <a:pPr marL="0" indent="0">
              <a:buClr>
                <a:schemeClr val="accent3"/>
              </a:buClr>
              <a:buNone/>
              <a:defRPr/>
            </a:pPr>
            <a:endParaRPr lang="fr-CA" sz="9600" dirty="0"/>
          </a:p>
          <a:p>
            <a:pPr eaLnBrk="1" fontAlgn="auto" hangingPunct="1">
              <a:spcAft>
                <a:spcPts val="0"/>
              </a:spcAft>
              <a:buClr>
                <a:schemeClr val="accent3"/>
              </a:buClr>
              <a:defRPr/>
            </a:pPr>
            <a:endParaRPr lang="fr-CA" sz="9600" i="1" dirty="0"/>
          </a:p>
          <a:p>
            <a:pPr eaLnBrk="1" fontAlgn="auto" hangingPunct="1">
              <a:spcAft>
                <a:spcPts val="0"/>
              </a:spcAft>
              <a:buClr>
                <a:schemeClr val="accent3"/>
              </a:buClr>
              <a:defRPr/>
            </a:pPr>
            <a:endParaRPr lang="fr-CA" sz="9600" i="1" dirty="0" smtClean="0"/>
          </a:p>
          <a:p>
            <a:pPr eaLnBrk="1" fontAlgn="auto" hangingPunct="1">
              <a:spcAft>
                <a:spcPts val="0"/>
              </a:spcAft>
              <a:buClr>
                <a:schemeClr val="accent3"/>
              </a:buClr>
              <a:defRPr/>
            </a:pPr>
            <a:endParaRPr lang="fr-CA" sz="9600" i="1" dirty="0" smtClean="0"/>
          </a:p>
          <a:p>
            <a:pPr marL="274320" indent="-274320" eaLnBrk="1" fontAlgn="auto" hangingPunct="1">
              <a:spcAft>
                <a:spcPts val="0"/>
              </a:spcAft>
              <a:buClr>
                <a:schemeClr val="accent3"/>
              </a:buClr>
              <a:buFont typeface="Wingdings 2"/>
              <a:buChar char=""/>
              <a:defRPr/>
            </a:pPr>
            <a:endParaRPr lang="fr-CA" sz="9600" dirty="0"/>
          </a:p>
          <a:p>
            <a:pPr marL="0" indent="0" eaLnBrk="1" fontAlgn="auto" hangingPunct="1">
              <a:spcAft>
                <a:spcPts val="0"/>
              </a:spcAft>
              <a:buClr>
                <a:schemeClr val="accent3"/>
              </a:buClr>
              <a:buNone/>
              <a:defRPr/>
            </a:pPr>
            <a:r>
              <a:rPr lang="fr-CA" sz="9600" dirty="0"/>
              <a:t>	</a:t>
            </a:r>
          </a:p>
          <a:p>
            <a:pPr marL="274320" indent="-274320" eaLnBrk="1" fontAlgn="auto" hangingPunct="1">
              <a:spcAft>
                <a:spcPts val="0"/>
              </a:spcAft>
              <a:buClr>
                <a:schemeClr val="accent3"/>
              </a:buClr>
              <a:buFont typeface="Wingdings" pitchFamily="2" charset="2"/>
              <a:buNone/>
              <a:defRPr/>
            </a:pPr>
            <a:endParaRPr lang="fr-CA" sz="2400" dirty="0"/>
          </a:p>
        </p:txBody>
      </p:sp>
    </p:spTree>
    <p:extLst>
      <p:ext uri="{BB962C8B-B14F-4D97-AF65-F5344CB8AC3E}">
        <p14:creationId xmlns:p14="http://schemas.microsoft.com/office/powerpoint/2010/main" val="4063601632"/>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1080120"/>
          </a:xfrm>
        </p:spPr>
        <p:txBody>
          <a:bodyPr>
            <a:noAutofit/>
          </a:bodyPr>
          <a:lstStyle/>
          <a:p>
            <a:r>
              <a:rPr lang="fr-CA" sz="3200" b="1" dirty="0" smtClean="0"/>
              <a:t>		</a:t>
            </a:r>
            <a:r>
              <a:rPr lang="fr-CA" sz="3200" b="1" dirty="0" smtClean="0">
                <a:solidFill>
                  <a:srgbClr val="FF0000"/>
                </a:solidFill>
              </a:rPr>
              <a:t>Besoin d’interpréter la volonté du 			législateur?</a:t>
            </a:r>
            <a:endParaRPr lang="fr-CA" sz="3200" b="1" dirty="0">
              <a:solidFill>
                <a:srgbClr val="FF0000"/>
              </a:solidFill>
            </a:endParaRPr>
          </a:p>
        </p:txBody>
      </p:sp>
      <p:sp>
        <p:nvSpPr>
          <p:cNvPr id="3" name="Espace réservé du contenu 2"/>
          <p:cNvSpPr>
            <a:spLocks noGrp="1"/>
          </p:cNvSpPr>
          <p:nvPr>
            <p:ph idx="1"/>
          </p:nvPr>
        </p:nvSpPr>
        <p:spPr>
          <a:xfrm>
            <a:off x="611560" y="1700808"/>
            <a:ext cx="8424936" cy="4896544"/>
          </a:xfrm>
        </p:spPr>
        <p:txBody>
          <a:bodyPr>
            <a:normAutofit/>
          </a:bodyPr>
          <a:lstStyle/>
          <a:p>
            <a:pPr marL="0" indent="0">
              <a:buNone/>
            </a:pPr>
            <a:r>
              <a:rPr lang="fr-CA" sz="2800" i="1" dirty="0"/>
              <a:t>Charte des droits et libertés de la </a:t>
            </a:r>
            <a:r>
              <a:rPr lang="fr-CA" sz="2800" i="1" dirty="0" smtClean="0"/>
              <a:t>personne:</a:t>
            </a:r>
          </a:p>
          <a:p>
            <a:pPr marL="0" indent="0">
              <a:buNone/>
            </a:pPr>
            <a:r>
              <a:rPr lang="fr-CA" sz="2800" dirty="0" smtClean="0"/>
              <a:t>« Si un doute surgit dans l'interprétation d'une disposition de la loi, il est tranché dans le sens indiqué par la Charte » (art. 53).</a:t>
            </a:r>
          </a:p>
          <a:p>
            <a:pPr marL="0" indent="0">
              <a:buNone/>
            </a:pPr>
            <a:endParaRPr lang="fr-CA" sz="2800" b="1" i="1" dirty="0" smtClean="0"/>
          </a:p>
          <a:p>
            <a:pPr marL="0" indent="0">
              <a:buNone/>
            </a:pPr>
            <a:r>
              <a:rPr lang="fr-CA" sz="2800" dirty="0" smtClean="0"/>
              <a:t>	- Droit </a:t>
            </a:r>
            <a:r>
              <a:rPr lang="fr-CA" sz="2800" dirty="0"/>
              <a:t>à </a:t>
            </a:r>
            <a:r>
              <a:rPr lang="fr-CA" sz="2800" dirty="0" smtClean="0"/>
              <a:t>l’information</a:t>
            </a:r>
            <a:r>
              <a:rPr lang="fr-CA" sz="2800" dirty="0"/>
              <a:t> </a:t>
            </a:r>
            <a:r>
              <a:rPr lang="fr-CA" sz="2000" dirty="0" smtClean="0"/>
              <a:t>(art. 44)</a:t>
            </a:r>
          </a:p>
          <a:p>
            <a:pPr marL="0" lvl="0" indent="0">
              <a:buNone/>
            </a:pPr>
            <a:r>
              <a:rPr lang="fr-CA" sz="2800" dirty="0" smtClean="0"/>
              <a:t>	- Droit de </a:t>
            </a:r>
            <a:r>
              <a:rPr lang="fr-CA" sz="2800" dirty="0"/>
              <a:t>vivre dans un environnement sain </a:t>
            </a:r>
            <a:r>
              <a:rPr lang="fr-CA" sz="2800" dirty="0" smtClean="0"/>
              <a:t>	  	  et respectueux </a:t>
            </a:r>
            <a:r>
              <a:rPr lang="fr-CA" sz="2800" dirty="0"/>
              <a:t>de la biodiversité</a:t>
            </a:r>
            <a:r>
              <a:rPr lang="fr-CA" sz="2800" dirty="0" smtClean="0"/>
              <a:t>. </a:t>
            </a:r>
            <a:r>
              <a:rPr lang="fr-CA" sz="2000" dirty="0" smtClean="0"/>
              <a:t>(art. 46.1)</a:t>
            </a:r>
          </a:p>
          <a:p>
            <a:pPr marL="0" lvl="0" indent="0">
              <a:buNone/>
            </a:pPr>
            <a:endParaRPr lang="fr-CA" sz="2000" dirty="0"/>
          </a:p>
          <a:p>
            <a:pPr marL="0" indent="0">
              <a:buNone/>
            </a:pPr>
            <a:endParaRPr lang="fr-CA" dirty="0"/>
          </a:p>
        </p:txBody>
      </p:sp>
    </p:spTree>
    <p:extLst>
      <p:ext uri="{BB962C8B-B14F-4D97-AF65-F5344CB8AC3E}">
        <p14:creationId xmlns:p14="http://schemas.microsoft.com/office/powerpoint/2010/main" val="2564963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332656"/>
            <a:ext cx="7058744" cy="864096"/>
          </a:xfrm>
        </p:spPr>
        <p:txBody>
          <a:bodyPr/>
          <a:lstStyle/>
          <a:p>
            <a:r>
              <a:rPr lang="fr-CA" b="1" dirty="0" smtClean="0">
                <a:solidFill>
                  <a:srgbClr val="FF0000"/>
                </a:solidFill>
              </a:rPr>
              <a:t>2.2 De reculs en reculs</a:t>
            </a:r>
            <a:endParaRPr lang="fr-CA" b="1" dirty="0">
              <a:solidFill>
                <a:srgbClr val="FF0000"/>
              </a:solidFill>
            </a:endParaRPr>
          </a:p>
        </p:txBody>
      </p:sp>
      <p:sp>
        <p:nvSpPr>
          <p:cNvPr id="3" name="Espace réservé du contenu 2"/>
          <p:cNvSpPr>
            <a:spLocks noGrp="1"/>
          </p:cNvSpPr>
          <p:nvPr>
            <p:ph idx="1"/>
          </p:nvPr>
        </p:nvSpPr>
        <p:spPr>
          <a:xfrm>
            <a:off x="827584" y="1340768"/>
            <a:ext cx="8064895" cy="5184576"/>
          </a:xfrm>
        </p:spPr>
        <p:txBody>
          <a:bodyPr/>
          <a:lstStyle/>
          <a:p>
            <a:r>
              <a:rPr lang="fr-CA" sz="2400" b="1" dirty="0" smtClean="0">
                <a:latin typeface="Arial" charset="0"/>
              </a:rPr>
              <a:t>Un </a:t>
            </a:r>
            <a:r>
              <a:rPr lang="fr-CA" sz="2400" b="1" dirty="0">
                <a:latin typeface="Arial" charset="0"/>
              </a:rPr>
              <a:t>droit d’accès limité aux organismes </a:t>
            </a:r>
            <a:r>
              <a:rPr lang="fr-CA" sz="2400" b="1" dirty="0" smtClean="0">
                <a:latin typeface="Arial" charset="0"/>
              </a:rPr>
              <a:t>publics</a:t>
            </a:r>
          </a:p>
          <a:p>
            <a:pPr marL="0" indent="0">
              <a:buNone/>
            </a:pPr>
            <a:r>
              <a:rPr lang="fr-CA" sz="2400" dirty="0" smtClean="0"/>
              <a:t>«</a:t>
            </a:r>
            <a:r>
              <a:rPr lang="fr-CA" sz="2400" dirty="0"/>
              <a:t> La présente loi s'applique aux documents détenus par un organisme public dans l'exercice de ses fonctions, que leur conservation soit assurée par l'organisme public ou par un tiers » (art. 1)</a:t>
            </a:r>
          </a:p>
          <a:p>
            <a:endParaRPr lang="fr-CA" sz="2400" dirty="0"/>
          </a:p>
          <a:p>
            <a:r>
              <a:rPr lang="fr-CA" sz="2400" dirty="0"/>
              <a:t>Définition organisme public importante: (art. 3 à 7)</a:t>
            </a:r>
          </a:p>
          <a:p>
            <a:endParaRPr lang="fr-CA" sz="2400" dirty="0"/>
          </a:p>
          <a:p>
            <a:r>
              <a:rPr lang="fr-CA" sz="2400" dirty="0"/>
              <a:t>Filiales de société d’État, PPP et modernisation de l’État</a:t>
            </a:r>
          </a:p>
          <a:p>
            <a:pPr marL="0" indent="0">
              <a:buNone/>
            </a:pPr>
            <a:endParaRPr lang="fr-CA" dirty="0"/>
          </a:p>
        </p:txBody>
      </p:sp>
    </p:spTree>
    <p:extLst>
      <p:ext uri="{BB962C8B-B14F-4D97-AF65-F5344CB8AC3E}">
        <p14:creationId xmlns:p14="http://schemas.microsoft.com/office/powerpoint/2010/main" val="1674776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1403648" y="476672"/>
            <a:ext cx="7560840" cy="864097"/>
          </a:xfrm>
        </p:spPr>
        <p:txBody>
          <a:bodyPr>
            <a:normAutofit/>
          </a:bodyPr>
          <a:lstStyle/>
          <a:p>
            <a:r>
              <a:rPr lang="fr-CA" sz="2800" b="1" dirty="0" smtClean="0">
                <a:solidFill>
                  <a:srgbClr val="FF0000"/>
                </a:solidFill>
                <a:latin typeface="Arial" charset="0"/>
              </a:rPr>
              <a:t>Nombreuses dispositions dérogatoires </a:t>
            </a:r>
            <a:endParaRPr lang="fr-CA" sz="2800" dirty="0" smtClean="0">
              <a:solidFill>
                <a:srgbClr val="FF0000"/>
              </a:solidFill>
              <a:latin typeface="Arial" charset="0"/>
            </a:endParaRPr>
          </a:p>
        </p:txBody>
      </p:sp>
      <p:sp>
        <p:nvSpPr>
          <p:cNvPr id="17411" name="Espace réservé du contenu 2"/>
          <p:cNvSpPr>
            <a:spLocks noGrp="1"/>
          </p:cNvSpPr>
          <p:nvPr>
            <p:ph idx="1"/>
          </p:nvPr>
        </p:nvSpPr>
        <p:spPr>
          <a:xfrm>
            <a:off x="457200" y="1340769"/>
            <a:ext cx="8651304" cy="5517231"/>
          </a:xfrm>
        </p:spPr>
        <p:txBody>
          <a:bodyPr>
            <a:normAutofit/>
          </a:bodyPr>
          <a:lstStyle/>
          <a:p>
            <a:pPr marL="0" indent="0" fontAlgn="auto">
              <a:lnSpc>
                <a:spcPct val="80000"/>
              </a:lnSpc>
              <a:spcAft>
                <a:spcPts val="0"/>
              </a:spcAft>
              <a:buClr>
                <a:schemeClr val="accent3"/>
              </a:buClr>
              <a:buNone/>
              <a:defRPr/>
            </a:pPr>
            <a:endParaRPr lang="fr-CA" sz="2400" i="1" dirty="0" smtClean="0"/>
          </a:p>
          <a:p>
            <a:pPr marL="0" indent="0" fontAlgn="auto">
              <a:lnSpc>
                <a:spcPct val="80000"/>
              </a:lnSpc>
              <a:spcAft>
                <a:spcPts val="0"/>
              </a:spcAft>
              <a:buClr>
                <a:schemeClr val="accent3"/>
              </a:buClr>
              <a:buNone/>
              <a:defRPr/>
            </a:pPr>
            <a:r>
              <a:rPr lang="fr-CA" sz="2800" i="1" dirty="0" smtClean="0"/>
              <a:t>Loi sur l’impôt minier</a:t>
            </a:r>
            <a:r>
              <a:rPr lang="fr-CA" sz="2400" i="1" dirty="0" smtClean="0"/>
              <a:t>, </a:t>
            </a:r>
            <a:r>
              <a:rPr lang="fr-CA" sz="2400" dirty="0" smtClean="0"/>
              <a:t>L.R.Q., chapitre I-0.4:</a:t>
            </a:r>
          </a:p>
          <a:p>
            <a:pPr marL="274320" indent="-274320" fontAlgn="auto">
              <a:spcAft>
                <a:spcPts val="0"/>
              </a:spcAft>
              <a:buClr>
                <a:schemeClr val="accent3"/>
              </a:buClr>
              <a:buFont typeface="Wingdings" pitchFamily="2" charset="2"/>
              <a:buNone/>
              <a:defRPr/>
            </a:pPr>
            <a:r>
              <a:rPr lang="fr-CA" sz="2400" b="1" dirty="0" smtClean="0"/>
              <a:t>	80.2.</a:t>
            </a:r>
            <a:r>
              <a:rPr lang="fr-CA" sz="2400" dirty="0" smtClean="0"/>
              <a:t> Sont confidentiels </a:t>
            </a:r>
            <a:r>
              <a:rPr lang="fr-CA" sz="2400" u="sng" dirty="0" smtClean="0"/>
              <a:t>tous renseignements obtenus dans l'application de la présente loi</a:t>
            </a:r>
            <a:r>
              <a:rPr lang="fr-CA" sz="2400" dirty="0" smtClean="0"/>
              <a:t>. […]</a:t>
            </a:r>
          </a:p>
          <a:p>
            <a:pPr marL="274320" indent="-274320" fontAlgn="auto">
              <a:spcAft>
                <a:spcPts val="0"/>
              </a:spcAft>
              <a:buClr>
                <a:schemeClr val="accent3"/>
              </a:buClr>
              <a:buFont typeface="Wingdings" pitchFamily="2" charset="2"/>
              <a:buNone/>
              <a:defRPr/>
            </a:pPr>
            <a:endParaRPr lang="fr-CA" sz="2400" dirty="0"/>
          </a:p>
          <a:p>
            <a:pPr marL="274320" indent="-274320" fontAlgn="auto">
              <a:spcAft>
                <a:spcPts val="0"/>
              </a:spcAft>
              <a:buClr>
                <a:schemeClr val="accent3"/>
              </a:buClr>
              <a:buFont typeface="Wingdings" pitchFamily="2" charset="2"/>
              <a:buNone/>
              <a:defRPr/>
            </a:pPr>
            <a:endParaRPr lang="fr-CA" sz="2400" dirty="0" smtClean="0"/>
          </a:p>
          <a:p>
            <a:pPr marL="274320" indent="-274320" fontAlgn="auto">
              <a:spcAft>
                <a:spcPts val="0"/>
              </a:spcAft>
              <a:buClr>
                <a:schemeClr val="accent3"/>
              </a:buClr>
              <a:buFont typeface="Wingdings" pitchFamily="2" charset="2"/>
              <a:buNone/>
              <a:defRPr/>
            </a:pPr>
            <a:r>
              <a:rPr lang="fr-CA" sz="2000" dirty="0" smtClean="0"/>
              <a:t>	</a:t>
            </a:r>
            <a:r>
              <a:rPr lang="fr-CA" sz="2800" dirty="0" smtClean="0">
                <a:solidFill>
                  <a:srgbClr val="FF0000"/>
                </a:solidFill>
              </a:rPr>
              <a:t>Si </a:t>
            </a:r>
            <a:r>
              <a:rPr lang="fr-CA" sz="2800" dirty="0">
                <a:solidFill>
                  <a:srgbClr val="FF0000"/>
                </a:solidFill>
              </a:rPr>
              <a:t>le sous-sol relève du domaine public, pas l’information sur </a:t>
            </a:r>
            <a:r>
              <a:rPr lang="fr-CA" sz="2800" dirty="0" smtClean="0">
                <a:solidFill>
                  <a:srgbClr val="FF0000"/>
                </a:solidFill>
              </a:rPr>
              <a:t>	les </a:t>
            </a:r>
            <a:r>
              <a:rPr lang="fr-CA" sz="2800" dirty="0">
                <a:solidFill>
                  <a:srgbClr val="FF0000"/>
                </a:solidFill>
              </a:rPr>
              <a:t>droits versés pour l’exploiter</a:t>
            </a:r>
            <a:endParaRPr lang="fr-CA" sz="2800" dirty="0"/>
          </a:p>
          <a:p>
            <a:pPr marL="274320" indent="-274320" fontAlgn="auto">
              <a:spcAft>
                <a:spcPts val="0"/>
              </a:spcAft>
              <a:buClr>
                <a:schemeClr val="accent3"/>
              </a:buClr>
              <a:buFont typeface="Wingdings 2" pitchFamily="18" charset="2"/>
              <a:buNone/>
              <a:defRPr/>
            </a:pPr>
            <a:endParaRPr lang="fr-CA" sz="2000" dirty="0" smtClean="0"/>
          </a:p>
        </p:txBody>
      </p:sp>
    </p:spTree>
    <p:extLst>
      <p:ext uri="{BB962C8B-B14F-4D97-AF65-F5344CB8AC3E}">
        <p14:creationId xmlns:p14="http://schemas.microsoft.com/office/powerpoint/2010/main" val="27528009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457200" y="404665"/>
            <a:ext cx="8229600" cy="864096"/>
          </a:xfrm>
        </p:spPr>
        <p:txBody>
          <a:bodyPr/>
          <a:lstStyle/>
          <a:p>
            <a:r>
              <a:rPr lang="fr-CA" sz="3200" b="1" dirty="0" smtClean="0">
                <a:latin typeface="Arial" charset="0"/>
              </a:rPr>
              <a:t>		</a:t>
            </a:r>
            <a:r>
              <a:rPr lang="fr-CA" sz="3200" b="1" dirty="0" smtClean="0">
                <a:solidFill>
                  <a:srgbClr val="FF0000"/>
                </a:solidFill>
                <a:latin typeface="Arial" charset="0"/>
              </a:rPr>
              <a:t>Mécanismes de la Loi sur l’accès</a:t>
            </a:r>
          </a:p>
        </p:txBody>
      </p:sp>
      <p:sp>
        <p:nvSpPr>
          <p:cNvPr id="20483" name="Espace réservé du contenu 2"/>
          <p:cNvSpPr>
            <a:spLocks noGrp="1"/>
          </p:cNvSpPr>
          <p:nvPr>
            <p:ph idx="1"/>
          </p:nvPr>
        </p:nvSpPr>
        <p:spPr>
          <a:xfrm>
            <a:off x="899592" y="1484784"/>
            <a:ext cx="8136903" cy="4426438"/>
          </a:xfrm>
        </p:spPr>
        <p:txBody>
          <a:bodyPr>
            <a:normAutofit fontScale="92500" lnSpcReduction="10000"/>
          </a:bodyPr>
          <a:lstStyle/>
          <a:p>
            <a:r>
              <a:rPr lang="fr-CA" sz="2800" smtClean="0"/>
              <a:t>Chaque organisme public visé par la </a:t>
            </a:r>
            <a:r>
              <a:rPr lang="fr-CA" sz="2800" i="1" smtClean="0"/>
              <a:t>Loi sur l’accès</a:t>
            </a:r>
            <a:r>
              <a:rPr lang="fr-CA" sz="2800" smtClean="0"/>
              <a:t> doit avoir un responsable de l’accès et c’est à lui qu’il faut s’adresser pour demander un document. </a:t>
            </a:r>
          </a:p>
          <a:p>
            <a:pPr>
              <a:buFont typeface="Wingdings" pitchFamily="2" charset="2"/>
              <a:buNone/>
            </a:pPr>
            <a:endParaRPr lang="fr-CA" sz="2800" smtClean="0"/>
          </a:p>
          <a:p>
            <a:r>
              <a:rPr lang="fr-CA" sz="2800" smtClean="0"/>
              <a:t>Décision du responsable révisable par un tribunal quasi judiciaire: la Commission d’accès à l’information.</a:t>
            </a:r>
          </a:p>
          <a:p>
            <a:endParaRPr lang="fr-CA" sz="2800" smtClean="0"/>
          </a:p>
          <a:p>
            <a:r>
              <a:rPr lang="fr-CA" sz="2800" smtClean="0"/>
              <a:t>Délai moyen: 22 mois… Ouch!</a:t>
            </a:r>
          </a:p>
          <a:p>
            <a:endParaRPr lang="fr-CA" smtClean="0"/>
          </a:p>
        </p:txBody>
      </p:sp>
    </p:spTree>
    <p:extLst>
      <p:ext uri="{BB962C8B-B14F-4D97-AF65-F5344CB8AC3E}">
        <p14:creationId xmlns:p14="http://schemas.microsoft.com/office/powerpoint/2010/main" val="3081813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116632"/>
            <a:ext cx="8229600" cy="995958"/>
          </a:xfrm>
        </p:spPr>
        <p:txBody>
          <a:bodyPr>
            <a:normAutofit fontScale="90000"/>
          </a:bodyPr>
          <a:lstStyle/>
          <a:p>
            <a:pPr algn="ctr"/>
            <a:r>
              <a:rPr lang="fr-CA" sz="3600" b="1" dirty="0" smtClean="0">
                <a:solidFill>
                  <a:srgbClr val="FF0000"/>
                </a:solidFill>
              </a:rPr>
              <a:t>Accès à l’information et </a:t>
            </a:r>
            <a:br>
              <a:rPr lang="fr-CA" sz="3600" b="1" dirty="0" smtClean="0">
                <a:solidFill>
                  <a:srgbClr val="FF0000"/>
                </a:solidFill>
              </a:rPr>
            </a:br>
            <a:r>
              <a:rPr lang="fr-CA" sz="3600" b="1" dirty="0" smtClean="0">
                <a:solidFill>
                  <a:srgbClr val="FF0000"/>
                </a:solidFill>
              </a:rPr>
              <a:t>accès à la justice?</a:t>
            </a:r>
            <a:endParaRPr lang="fr-CA" sz="3600" b="1" dirty="0">
              <a:solidFill>
                <a:srgbClr val="FF0000"/>
              </a:solidFill>
            </a:endParaRPr>
          </a:p>
        </p:txBody>
      </p:sp>
      <p:sp>
        <p:nvSpPr>
          <p:cNvPr id="3" name="Espace réservé du contenu 2"/>
          <p:cNvSpPr>
            <a:spLocks noGrp="1"/>
          </p:cNvSpPr>
          <p:nvPr>
            <p:ph idx="1"/>
          </p:nvPr>
        </p:nvSpPr>
        <p:spPr>
          <a:xfrm>
            <a:off x="539552" y="1556792"/>
            <a:ext cx="8445624" cy="5109517"/>
          </a:xfrm>
        </p:spPr>
        <p:txBody>
          <a:bodyPr>
            <a:normAutofit/>
          </a:bodyPr>
          <a:lstStyle/>
          <a:p>
            <a:r>
              <a:rPr lang="fr-CA" sz="2800" dirty="0" smtClean="0"/>
              <a:t>Droit </a:t>
            </a:r>
            <a:r>
              <a:rPr lang="fr-CA" sz="2800" dirty="0"/>
              <a:t>d'appel </a:t>
            </a:r>
            <a:r>
              <a:rPr lang="fr-CA" sz="2800" dirty="0" smtClean="0"/>
              <a:t>de la décision de la C.A.I. à la </a:t>
            </a:r>
            <a:r>
              <a:rPr lang="fr-CA" sz="2800" dirty="0"/>
              <a:t>Cour du Québec </a:t>
            </a:r>
            <a:r>
              <a:rPr lang="fr-CA" sz="2800" dirty="0" smtClean="0"/>
              <a:t>uniquement sur </a:t>
            </a:r>
            <a:r>
              <a:rPr lang="fr-CA" sz="2800" dirty="0"/>
              <a:t>des questions de droit ou de compétence</a:t>
            </a:r>
          </a:p>
          <a:p>
            <a:pPr marL="0" indent="0">
              <a:buNone/>
            </a:pPr>
            <a:endParaRPr lang="fr-CA" sz="2800" dirty="0"/>
          </a:p>
          <a:p>
            <a:r>
              <a:rPr lang="fr-CA" sz="2800" dirty="0"/>
              <a:t>L</a:t>
            </a:r>
            <a:r>
              <a:rPr lang="fr-CA" sz="2800" dirty="0" smtClean="0"/>
              <a:t>a </a:t>
            </a:r>
            <a:r>
              <a:rPr lang="fr-CA" sz="2800" dirty="0"/>
              <a:t>Loi sur l’accès ne confère pas à la Cour du Québec le pouvoir de rendre la décision qui aurait dû être rendue en premier lieu et </a:t>
            </a:r>
            <a:r>
              <a:rPr lang="fr-CA" sz="2800" dirty="0" smtClean="0"/>
              <a:t>celle-ci</a:t>
            </a:r>
            <a:r>
              <a:rPr lang="fr-CA" sz="2800" dirty="0"/>
              <a:t>, constatant une décision </a:t>
            </a:r>
            <a:r>
              <a:rPr lang="fr-CA" sz="2800" dirty="0" smtClean="0"/>
              <a:t>incorrecte </a:t>
            </a:r>
            <a:r>
              <a:rPr lang="fr-CA" sz="2800" dirty="0"/>
              <a:t>de la C.A.I., doit, en principe, lui retourner le </a:t>
            </a:r>
            <a:r>
              <a:rPr lang="fr-CA" sz="2800" dirty="0" smtClean="0"/>
              <a:t>dossier.</a:t>
            </a:r>
            <a:r>
              <a:rPr lang="fr-CA" sz="2800" i="1" dirty="0"/>
              <a:t> </a:t>
            </a:r>
            <a:r>
              <a:rPr lang="fr-CA" sz="2800" i="1" dirty="0" smtClean="0"/>
              <a:t>Montréal </a:t>
            </a:r>
            <a:r>
              <a:rPr lang="fr-CA" sz="2800" i="1" dirty="0"/>
              <a:t>(Ville de)</a:t>
            </a:r>
            <a:r>
              <a:rPr lang="fr-CA" sz="2800" dirty="0"/>
              <a:t> c. </a:t>
            </a:r>
            <a:r>
              <a:rPr lang="fr-CA" sz="2800" i="1" dirty="0" err="1"/>
              <a:t>Gyulai</a:t>
            </a:r>
            <a:r>
              <a:rPr lang="fr-CA" sz="2800" dirty="0"/>
              <a:t>, 2011 QCCA 238, par. 40- 41</a:t>
            </a:r>
          </a:p>
        </p:txBody>
      </p:sp>
    </p:spTree>
    <p:extLst>
      <p:ext uri="{BB962C8B-B14F-4D97-AF65-F5344CB8AC3E}">
        <p14:creationId xmlns:p14="http://schemas.microsoft.com/office/powerpoint/2010/main" val="218121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457200" y="404665"/>
            <a:ext cx="8579296" cy="936104"/>
          </a:xfrm>
        </p:spPr>
        <p:txBody>
          <a:bodyPr>
            <a:normAutofit fontScale="90000"/>
          </a:bodyPr>
          <a:lstStyle/>
          <a:p>
            <a:r>
              <a:rPr lang="fr-CA" sz="2800" b="1" dirty="0" smtClean="0">
                <a:latin typeface="Arial" charset="0"/>
              </a:rPr>
              <a:t>		</a:t>
            </a:r>
            <a:r>
              <a:rPr lang="fr-CA" sz="3100" b="1" dirty="0" smtClean="0">
                <a:solidFill>
                  <a:srgbClr val="FF0000"/>
                </a:solidFill>
                <a:latin typeface="Arial" charset="0"/>
              </a:rPr>
              <a:t>Un principe (art. 9) avec de nombreuses 			exceptions (art. 18 à 41.3)</a:t>
            </a:r>
            <a:endParaRPr lang="fr-CA" sz="3100" dirty="0" smtClean="0">
              <a:solidFill>
                <a:srgbClr val="FF0000"/>
              </a:solidFill>
              <a:latin typeface="Arial" charset="0"/>
            </a:endParaRPr>
          </a:p>
        </p:txBody>
      </p:sp>
      <p:sp>
        <p:nvSpPr>
          <p:cNvPr id="23555" name="Espace réservé du contenu 2"/>
          <p:cNvSpPr>
            <a:spLocks noGrp="1"/>
          </p:cNvSpPr>
          <p:nvPr>
            <p:ph idx="1"/>
          </p:nvPr>
        </p:nvSpPr>
        <p:spPr>
          <a:xfrm>
            <a:off x="1043608" y="1628800"/>
            <a:ext cx="7848871" cy="4282422"/>
          </a:xfrm>
        </p:spPr>
        <p:txBody>
          <a:bodyPr>
            <a:normAutofit/>
          </a:bodyPr>
          <a:lstStyle/>
          <a:p>
            <a:pPr marL="274320" indent="-274320" fontAlgn="auto">
              <a:spcAft>
                <a:spcPts val="0"/>
              </a:spcAft>
              <a:buClr>
                <a:schemeClr val="accent3"/>
              </a:buClr>
              <a:buFont typeface="Wingdings 2"/>
              <a:buChar char=""/>
              <a:defRPr/>
            </a:pPr>
            <a:r>
              <a:rPr lang="fr-CA" sz="3200" dirty="0" smtClean="0"/>
              <a:t>Les renseignements:</a:t>
            </a:r>
          </a:p>
          <a:p>
            <a:pPr marL="0" indent="0" fontAlgn="auto">
              <a:spcAft>
                <a:spcPts val="0"/>
              </a:spcAft>
              <a:buClr>
                <a:schemeClr val="accent3"/>
              </a:buClr>
              <a:buFont typeface="Wingdings 2" pitchFamily="18" charset="2"/>
              <a:buNone/>
              <a:defRPr/>
            </a:pPr>
            <a:endParaRPr lang="fr-CA" sz="3200" dirty="0" smtClean="0"/>
          </a:p>
          <a:p>
            <a:pPr marL="274320" indent="-274320" fontAlgn="auto">
              <a:spcAft>
                <a:spcPts val="0"/>
              </a:spcAft>
              <a:buClr>
                <a:schemeClr val="accent3"/>
              </a:buClr>
              <a:buFont typeface="Wingdings" pitchFamily="2" charset="2"/>
              <a:buNone/>
              <a:defRPr/>
            </a:pPr>
            <a:r>
              <a:rPr lang="fr-CA" sz="2400" dirty="0" smtClean="0"/>
              <a:t>- </a:t>
            </a:r>
            <a:r>
              <a:rPr lang="fr-CA" sz="2800" dirty="0" smtClean="0"/>
              <a:t>« pouvant avoir une incidence sur les décisions administratives et politiques » (art. 30 à 40) </a:t>
            </a:r>
          </a:p>
          <a:p>
            <a:pPr marL="274320" indent="-274320" fontAlgn="auto">
              <a:spcAft>
                <a:spcPts val="0"/>
              </a:spcAft>
              <a:buClr>
                <a:schemeClr val="accent3"/>
              </a:buClr>
              <a:buFont typeface="Wingdings 2"/>
              <a:buChar char=""/>
              <a:defRPr/>
            </a:pPr>
            <a:endParaRPr lang="fr-CA" sz="2800" dirty="0" smtClean="0"/>
          </a:p>
          <a:p>
            <a:pPr marL="274320" indent="-274320" fontAlgn="auto">
              <a:spcAft>
                <a:spcPts val="0"/>
              </a:spcAft>
              <a:buClr>
                <a:schemeClr val="accent3"/>
              </a:buClr>
              <a:buFont typeface="Wingdings" pitchFamily="2" charset="2"/>
              <a:buNone/>
              <a:defRPr/>
            </a:pPr>
            <a:r>
              <a:rPr lang="fr-CA" sz="2800" dirty="0" smtClean="0"/>
              <a:t>- « ayant des incidences sur l’économie » (art. 21 à 27) </a:t>
            </a:r>
          </a:p>
          <a:p>
            <a:pPr marL="274320" indent="-274320" fontAlgn="auto">
              <a:spcAft>
                <a:spcPts val="0"/>
              </a:spcAft>
              <a:buClr>
                <a:schemeClr val="accent3"/>
              </a:buClr>
              <a:buFont typeface="Wingdings 2"/>
              <a:buChar char=""/>
              <a:defRPr/>
            </a:pPr>
            <a:endParaRPr lang="fr-CA" sz="2800" dirty="0" smtClean="0"/>
          </a:p>
        </p:txBody>
      </p:sp>
    </p:spTree>
    <p:extLst>
      <p:ext uri="{BB962C8B-B14F-4D97-AF65-F5344CB8AC3E}">
        <p14:creationId xmlns:p14="http://schemas.microsoft.com/office/powerpoint/2010/main" val="30150372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080120"/>
          </a:xfrm>
        </p:spPr>
        <p:txBody>
          <a:bodyPr>
            <a:normAutofit fontScale="90000"/>
          </a:bodyPr>
          <a:lstStyle/>
          <a:p>
            <a:r>
              <a:rPr lang="fr-CA" dirty="0" smtClean="0"/>
              <a:t>			</a:t>
            </a:r>
            <a:br>
              <a:rPr lang="fr-CA" dirty="0" smtClean="0"/>
            </a:br>
            <a:r>
              <a:rPr lang="fr-CA" dirty="0"/>
              <a:t>	</a:t>
            </a:r>
            <a:r>
              <a:rPr lang="fr-CA" dirty="0" smtClean="0"/>
              <a:t>		</a:t>
            </a:r>
            <a:r>
              <a:rPr lang="fr-CA" b="1" dirty="0" smtClean="0">
                <a:solidFill>
                  <a:srgbClr val="FF0000"/>
                </a:solidFill>
              </a:rPr>
              <a:t>Plan de présentation</a:t>
            </a:r>
            <a:r>
              <a:rPr lang="fr-CA" dirty="0" smtClean="0"/>
              <a:t/>
            </a:r>
            <a:br>
              <a:rPr lang="fr-CA" dirty="0" smtClean="0"/>
            </a:br>
            <a:endParaRPr lang="fr-CA" dirty="0"/>
          </a:p>
        </p:txBody>
      </p:sp>
      <p:sp>
        <p:nvSpPr>
          <p:cNvPr id="3" name="Espace réservé du contenu 2"/>
          <p:cNvSpPr>
            <a:spLocks noGrp="1"/>
          </p:cNvSpPr>
          <p:nvPr>
            <p:ph idx="1"/>
          </p:nvPr>
        </p:nvSpPr>
        <p:spPr>
          <a:xfrm>
            <a:off x="457200" y="1484784"/>
            <a:ext cx="8686800" cy="4641379"/>
          </a:xfrm>
        </p:spPr>
        <p:txBody>
          <a:bodyPr>
            <a:normAutofit/>
          </a:bodyPr>
          <a:lstStyle/>
          <a:p>
            <a:pPr marL="0" indent="0">
              <a:buFont typeface="Wingdings 2" pitchFamily="18" charset="2"/>
              <a:buNone/>
            </a:pPr>
            <a:r>
              <a:rPr lang="fr-CA" sz="2400" dirty="0" smtClean="0"/>
              <a:t>	1- 	</a:t>
            </a:r>
            <a:r>
              <a:rPr lang="fr-CA" sz="2400" b="1" dirty="0" smtClean="0"/>
              <a:t>Sources </a:t>
            </a:r>
            <a:r>
              <a:rPr lang="fr-CA" sz="2400" b="1" dirty="0"/>
              <a:t>internationales du droit à l’information</a:t>
            </a:r>
          </a:p>
          <a:p>
            <a:pPr marL="0" indent="0">
              <a:buFont typeface="Wingdings 2" pitchFamily="18" charset="2"/>
              <a:buNone/>
            </a:pPr>
            <a:r>
              <a:rPr lang="fr-CA" sz="2400" dirty="0"/>
              <a:t>	</a:t>
            </a:r>
            <a:r>
              <a:rPr lang="fr-CA" sz="2400" dirty="0" smtClean="0"/>
              <a:t>	1.1 </a:t>
            </a:r>
            <a:r>
              <a:rPr lang="fr-CA" sz="2400" dirty="0"/>
              <a:t>De la liberté d’information au droit d’accès</a:t>
            </a:r>
          </a:p>
          <a:p>
            <a:pPr marL="0" indent="0">
              <a:buFont typeface="Wingdings 2" pitchFamily="18" charset="2"/>
              <a:buNone/>
            </a:pPr>
            <a:r>
              <a:rPr lang="fr-CA" sz="2400" dirty="0"/>
              <a:t>	</a:t>
            </a:r>
            <a:r>
              <a:rPr lang="fr-CA" sz="2400" dirty="0" smtClean="0"/>
              <a:t>	1.2 </a:t>
            </a:r>
            <a:r>
              <a:rPr lang="fr-CA" sz="2400" dirty="0"/>
              <a:t>Le droit international de </a:t>
            </a:r>
            <a:r>
              <a:rPr lang="fr-CA" sz="2400" dirty="0" smtClean="0"/>
              <a:t>l’environnement</a:t>
            </a:r>
          </a:p>
          <a:p>
            <a:pPr marL="0" indent="0">
              <a:buFont typeface="Wingdings 2" pitchFamily="18" charset="2"/>
              <a:buNone/>
            </a:pPr>
            <a:endParaRPr lang="fr-CA" sz="2400" dirty="0"/>
          </a:p>
          <a:p>
            <a:pPr marL="0" indent="0">
              <a:buFont typeface="Wingdings 2" pitchFamily="18" charset="2"/>
              <a:buNone/>
            </a:pPr>
            <a:r>
              <a:rPr lang="fr-CA" sz="2400" dirty="0" smtClean="0"/>
              <a:t>	2- 	</a:t>
            </a:r>
            <a:r>
              <a:rPr lang="fr-CA" sz="2400" b="1" i="1" dirty="0" smtClean="0"/>
              <a:t>La </a:t>
            </a:r>
            <a:r>
              <a:rPr lang="fr-CA" sz="2400" b="1" dirty="0" smtClean="0"/>
              <a:t>situation au Québec</a:t>
            </a:r>
            <a:endParaRPr lang="fr-CA" sz="2400" b="1" dirty="0"/>
          </a:p>
          <a:p>
            <a:pPr marL="0" indent="0">
              <a:buFont typeface="Wingdings 2" pitchFamily="18" charset="2"/>
              <a:buNone/>
            </a:pPr>
            <a:r>
              <a:rPr lang="fr-CA" sz="2400" dirty="0"/>
              <a:t>	</a:t>
            </a:r>
            <a:r>
              <a:rPr lang="fr-CA" sz="2400" dirty="0" smtClean="0"/>
              <a:t>	2.1 De proclamations en proclamations</a:t>
            </a:r>
            <a:endParaRPr lang="fr-CA" sz="2400" dirty="0"/>
          </a:p>
          <a:p>
            <a:pPr marL="0" indent="0">
              <a:buFont typeface="Wingdings 2" pitchFamily="18" charset="2"/>
              <a:buNone/>
            </a:pPr>
            <a:r>
              <a:rPr lang="fr-CA" sz="2400" dirty="0"/>
              <a:t>	</a:t>
            </a:r>
            <a:r>
              <a:rPr lang="fr-CA" sz="2400" dirty="0" smtClean="0"/>
              <a:t>	2.2 De reculs en reculs</a:t>
            </a:r>
          </a:p>
          <a:p>
            <a:pPr marL="0" indent="0">
              <a:buFont typeface="Wingdings 2" pitchFamily="18" charset="2"/>
              <a:buNone/>
            </a:pPr>
            <a:endParaRPr lang="fr-CA" sz="2400" dirty="0" smtClean="0"/>
          </a:p>
          <a:p>
            <a:pPr marL="0" indent="0">
              <a:buFont typeface="Wingdings 2" pitchFamily="18" charset="2"/>
              <a:buNone/>
            </a:pPr>
            <a:r>
              <a:rPr lang="fr-CA" sz="2400" dirty="0" smtClean="0"/>
              <a:t>	3-  </a:t>
            </a:r>
            <a:r>
              <a:rPr lang="fr-CA" sz="2400" b="1" dirty="0" smtClean="0"/>
              <a:t>L’urgente nécessité d’une réforme</a:t>
            </a:r>
            <a:endParaRPr lang="fr-CA" sz="2400" b="1" dirty="0"/>
          </a:p>
        </p:txBody>
      </p:sp>
    </p:spTree>
    <p:extLst>
      <p:ext uri="{BB962C8B-B14F-4D97-AF65-F5344CB8AC3E}">
        <p14:creationId xmlns:p14="http://schemas.microsoft.com/office/powerpoint/2010/main" val="2587765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1"/>
          <p:cNvSpPr>
            <a:spLocks noGrp="1"/>
          </p:cNvSpPr>
          <p:nvPr>
            <p:ph type="title"/>
          </p:nvPr>
        </p:nvSpPr>
        <p:spPr>
          <a:xfrm>
            <a:off x="1475656" y="116633"/>
            <a:ext cx="7293496" cy="1152128"/>
          </a:xfrm>
        </p:spPr>
        <p:txBody>
          <a:bodyPr>
            <a:normAutofit/>
          </a:bodyPr>
          <a:lstStyle/>
          <a:p>
            <a:pPr fontAlgn="auto">
              <a:spcAft>
                <a:spcPts val="0"/>
              </a:spcAft>
              <a:defRPr/>
            </a:pPr>
            <a:r>
              <a:rPr lang="fr-CA" sz="3200" b="1" dirty="0" smtClean="0">
                <a:solidFill>
                  <a:srgbClr val="FF0000"/>
                </a:solidFill>
                <a:latin typeface="Arial" charset="0"/>
              </a:rPr>
              <a:t>« Faut faire rouler l’économie! »</a:t>
            </a:r>
            <a:r>
              <a:rPr lang="fr-CA" sz="3200" b="1" dirty="0" smtClean="0">
                <a:solidFill>
                  <a:srgbClr val="FF0000"/>
                </a:solidFill>
              </a:rPr>
              <a:t> </a:t>
            </a:r>
            <a:br>
              <a:rPr lang="fr-CA" sz="3200" b="1" dirty="0" smtClean="0">
                <a:solidFill>
                  <a:srgbClr val="FF0000"/>
                </a:solidFill>
              </a:rPr>
            </a:br>
            <a:r>
              <a:rPr lang="fr-CA" sz="3200" b="1" dirty="0" smtClean="0">
                <a:solidFill>
                  <a:srgbClr val="FF0000"/>
                </a:solidFill>
              </a:rPr>
              <a:t>						               </a:t>
            </a:r>
            <a:r>
              <a:rPr lang="fr-CA" sz="3200" dirty="0" smtClean="0">
                <a:solidFill>
                  <a:srgbClr val="FF0000"/>
                </a:solidFill>
                <a:latin typeface="Arial" charset="0"/>
              </a:rPr>
              <a:t>Dédé Fortin</a:t>
            </a:r>
          </a:p>
        </p:txBody>
      </p:sp>
      <p:sp>
        <p:nvSpPr>
          <p:cNvPr id="22531" name="Espace réservé du contenu 2"/>
          <p:cNvSpPr>
            <a:spLocks noGrp="1"/>
          </p:cNvSpPr>
          <p:nvPr>
            <p:ph idx="1"/>
          </p:nvPr>
        </p:nvSpPr>
        <p:spPr>
          <a:xfrm>
            <a:off x="899592" y="1268761"/>
            <a:ext cx="8244407" cy="4642461"/>
          </a:xfrm>
        </p:spPr>
        <p:txBody>
          <a:bodyPr>
            <a:normAutofit lnSpcReduction="10000"/>
          </a:bodyPr>
          <a:lstStyle/>
          <a:p>
            <a:pPr>
              <a:lnSpc>
                <a:spcPct val="80000"/>
              </a:lnSpc>
            </a:pPr>
            <a:r>
              <a:rPr lang="fr-CA" sz="2400" b="1" dirty="0" smtClean="0"/>
              <a:t>23.</a:t>
            </a:r>
            <a:r>
              <a:rPr lang="fr-CA" sz="2400" dirty="0" smtClean="0"/>
              <a:t> Un organisme public ne peut communiquer le secret industriel d'un tiers ou un renseignement industriel, financier, commercial, scientifique, technique ou syndical de nature confidentielle fourni par un tiers et habituellement traité par un tiers de façon confidentielle, sans son consentement.</a:t>
            </a:r>
          </a:p>
          <a:p>
            <a:pPr>
              <a:lnSpc>
                <a:spcPct val="80000"/>
              </a:lnSpc>
            </a:pPr>
            <a:endParaRPr lang="fr-CA" sz="2400" b="1" dirty="0" smtClean="0"/>
          </a:p>
          <a:p>
            <a:pPr>
              <a:lnSpc>
                <a:spcPct val="80000"/>
              </a:lnSpc>
            </a:pPr>
            <a:r>
              <a:rPr lang="fr-CA" sz="2400" b="1" dirty="0" smtClean="0"/>
              <a:t>24.</a:t>
            </a:r>
            <a:r>
              <a:rPr lang="fr-CA" sz="2400" dirty="0" smtClean="0"/>
              <a:t> Un organisme public ne peut communiquer un renseignement fourni par un tiers lorsque sa divulgation risquerait vraisemblablement d'entraver une négociation en vue de la conclusion d'un contrat, de causer une perte à ce tiers, de procurer un avantage appréciable à une autre personne ou de nuire de façon substantielle à la compétitivité de ce tiers, sans son consentement. </a:t>
            </a:r>
          </a:p>
          <a:p>
            <a:endParaRPr lang="fr-CA" sz="2400" dirty="0" smtClean="0"/>
          </a:p>
        </p:txBody>
      </p:sp>
    </p:spTree>
    <p:extLst>
      <p:ext uri="{BB962C8B-B14F-4D97-AF65-F5344CB8AC3E}">
        <p14:creationId xmlns:p14="http://schemas.microsoft.com/office/powerpoint/2010/main" val="3495142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457200" y="404664"/>
            <a:ext cx="8229600" cy="720080"/>
          </a:xfrm>
        </p:spPr>
        <p:txBody>
          <a:bodyPr>
            <a:normAutofit fontScale="90000"/>
          </a:bodyPr>
          <a:lstStyle/>
          <a:p>
            <a:r>
              <a:rPr lang="fr-CA" sz="3200" b="1" dirty="0" smtClean="0"/>
              <a:t>		</a:t>
            </a:r>
            <a:r>
              <a:rPr lang="fr-CA" sz="3200" b="1" dirty="0" smtClean="0">
                <a:solidFill>
                  <a:srgbClr val="FF0000"/>
                </a:solidFill>
              </a:rPr>
              <a:t>Type de documents refusés </a:t>
            </a:r>
            <a:r>
              <a:rPr lang="fr-CA" sz="3200" dirty="0" smtClean="0">
                <a:solidFill>
                  <a:srgbClr val="FF0000"/>
                </a:solidFill>
              </a:rPr>
              <a:t>(art. 23-24):</a:t>
            </a:r>
          </a:p>
        </p:txBody>
      </p:sp>
      <p:sp>
        <p:nvSpPr>
          <p:cNvPr id="3" name="Espace réservé du contenu 2"/>
          <p:cNvSpPr>
            <a:spLocks noGrp="1"/>
          </p:cNvSpPr>
          <p:nvPr>
            <p:ph idx="1"/>
          </p:nvPr>
        </p:nvSpPr>
        <p:spPr>
          <a:xfrm>
            <a:off x="457200" y="1268761"/>
            <a:ext cx="8686800" cy="5055840"/>
          </a:xfrm>
        </p:spPr>
        <p:txBody>
          <a:bodyPr>
            <a:normAutofit fontScale="92500" lnSpcReduction="10000"/>
          </a:bodyPr>
          <a:lstStyle/>
          <a:p>
            <a:pPr marL="274320" indent="-274320" fontAlgn="auto">
              <a:spcAft>
                <a:spcPts val="0"/>
              </a:spcAft>
              <a:buClr>
                <a:schemeClr val="accent3"/>
              </a:buClr>
              <a:buFont typeface="Wingdings 2"/>
              <a:buChar char=""/>
              <a:defRPr/>
            </a:pPr>
            <a:r>
              <a:rPr lang="fr-CA" sz="1800" dirty="0" smtClean="0"/>
              <a:t>Rapport de caractérisation des sols</a:t>
            </a:r>
          </a:p>
          <a:p>
            <a:pPr marL="274320" indent="-274320" fontAlgn="auto">
              <a:spcAft>
                <a:spcPts val="0"/>
              </a:spcAft>
              <a:buClr>
                <a:schemeClr val="accent3"/>
              </a:buClr>
              <a:buFont typeface="Wingdings 2"/>
              <a:buChar char=""/>
              <a:defRPr/>
            </a:pPr>
            <a:r>
              <a:rPr lang="fr-CA" sz="1800" dirty="0" smtClean="0"/>
              <a:t>Documents accompagnant demande de certificat d’autorisation</a:t>
            </a:r>
          </a:p>
          <a:p>
            <a:pPr marL="274320" indent="-274320" fontAlgn="auto">
              <a:spcAft>
                <a:spcPts val="0"/>
              </a:spcAft>
              <a:buClr>
                <a:schemeClr val="accent3"/>
              </a:buClr>
              <a:buFont typeface="Wingdings 2"/>
              <a:buChar char=""/>
              <a:defRPr/>
            </a:pPr>
            <a:r>
              <a:rPr lang="fr-CA" sz="1800" dirty="0" smtClean="0"/>
              <a:t>Rapport d’expert concernant les normes relatives à la teneur en monoxyde de carbone dans l’air</a:t>
            </a:r>
          </a:p>
          <a:p>
            <a:pPr marL="274320" indent="-274320" fontAlgn="auto">
              <a:spcAft>
                <a:spcPts val="0"/>
              </a:spcAft>
              <a:buClr>
                <a:schemeClr val="accent3"/>
              </a:buClr>
              <a:buFont typeface="Wingdings 2"/>
              <a:buChar char=""/>
              <a:defRPr/>
            </a:pPr>
            <a:r>
              <a:rPr lang="fr-CA" sz="1800" dirty="0" smtClean="0"/>
              <a:t>Études hydrologiques, géologiques, etc…</a:t>
            </a:r>
          </a:p>
          <a:p>
            <a:pPr marL="274320" indent="-274320" fontAlgn="auto">
              <a:spcAft>
                <a:spcPts val="0"/>
              </a:spcAft>
              <a:buClr>
                <a:schemeClr val="accent3"/>
              </a:buClr>
              <a:buFont typeface="Wingdings 2"/>
              <a:buChar char=""/>
              <a:defRPr/>
            </a:pPr>
            <a:r>
              <a:rPr lang="fr-CA" sz="1800" dirty="0" smtClean="0"/>
              <a:t>Étude d’impact sur le bruit d’une carrière</a:t>
            </a:r>
          </a:p>
          <a:p>
            <a:pPr marL="274320" indent="-274320" fontAlgn="auto">
              <a:spcAft>
                <a:spcPts val="0"/>
              </a:spcAft>
              <a:buClr>
                <a:schemeClr val="accent3"/>
              </a:buClr>
              <a:buFont typeface="Wingdings 2"/>
              <a:buChar char=""/>
              <a:defRPr/>
            </a:pPr>
            <a:r>
              <a:rPr lang="fr-CA" sz="1800" dirty="0" smtClean="0"/>
              <a:t>Plan préliminaire de mesures d’urgence</a:t>
            </a:r>
          </a:p>
          <a:p>
            <a:pPr marL="274320" indent="-274320" fontAlgn="auto">
              <a:spcAft>
                <a:spcPts val="0"/>
              </a:spcAft>
              <a:buClr>
                <a:schemeClr val="accent3"/>
              </a:buClr>
              <a:buFont typeface="Wingdings 2"/>
              <a:buChar char=""/>
              <a:defRPr/>
            </a:pPr>
            <a:r>
              <a:rPr lang="fr-CA" sz="1800" dirty="0"/>
              <a:t>L</a:t>
            </a:r>
            <a:r>
              <a:rPr lang="fr-CA" sz="1800" dirty="0" smtClean="0"/>
              <a:t>’avis </a:t>
            </a:r>
            <a:r>
              <a:rPr lang="fr-CA" sz="1800" dirty="0"/>
              <a:t>de projet et les documents annexés concernant l’enfouissement de sols </a:t>
            </a:r>
            <a:r>
              <a:rPr lang="fr-CA" sz="1800" dirty="0" smtClean="0"/>
              <a:t>contaminé</a:t>
            </a:r>
          </a:p>
          <a:p>
            <a:pPr marL="274320" indent="-274320" fontAlgn="auto">
              <a:spcAft>
                <a:spcPts val="0"/>
              </a:spcAft>
              <a:buClr>
                <a:schemeClr val="accent3"/>
              </a:buClr>
              <a:buFont typeface="Wingdings 2"/>
              <a:buChar char=""/>
              <a:defRPr/>
            </a:pPr>
            <a:r>
              <a:rPr lang="fr-CA" sz="1800" dirty="0"/>
              <a:t>R</a:t>
            </a:r>
            <a:r>
              <a:rPr lang="fr-CA" sz="1800" dirty="0" smtClean="0"/>
              <a:t>apport </a:t>
            </a:r>
            <a:r>
              <a:rPr lang="fr-CA" sz="1800" dirty="0"/>
              <a:t>d’une firme d’ingénieurs sur des milieux </a:t>
            </a:r>
            <a:r>
              <a:rPr lang="fr-CA" sz="1800" dirty="0" smtClean="0"/>
              <a:t>humides</a:t>
            </a:r>
          </a:p>
          <a:p>
            <a:pPr marL="274320" indent="-274320" fontAlgn="auto">
              <a:spcAft>
                <a:spcPts val="0"/>
              </a:spcAft>
              <a:buClr>
                <a:schemeClr val="accent3"/>
              </a:buClr>
              <a:buFont typeface="Wingdings 2"/>
              <a:buChar char=""/>
              <a:defRPr/>
            </a:pPr>
            <a:r>
              <a:rPr lang="fr-CA" sz="1800" dirty="0" smtClean="0"/>
              <a:t>Bilan </a:t>
            </a:r>
            <a:r>
              <a:rPr lang="fr-CA" sz="1800" dirty="0"/>
              <a:t>obligatoire de phosphore d’une ferme </a:t>
            </a:r>
            <a:r>
              <a:rPr lang="fr-CA" sz="1800" dirty="0" smtClean="0"/>
              <a:t>porcine</a:t>
            </a:r>
          </a:p>
          <a:p>
            <a:pPr marL="274320" indent="-274320" fontAlgn="auto">
              <a:spcAft>
                <a:spcPts val="0"/>
              </a:spcAft>
              <a:buClr>
                <a:schemeClr val="accent3"/>
              </a:buClr>
              <a:buFont typeface="Wingdings 2"/>
              <a:buChar char=""/>
              <a:defRPr/>
            </a:pPr>
            <a:r>
              <a:rPr lang="fr-CA" sz="1800" dirty="0"/>
              <a:t>E</a:t>
            </a:r>
            <a:r>
              <a:rPr lang="fr-CA" sz="1800" dirty="0" smtClean="0"/>
              <a:t>ntentes </a:t>
            </a:r>
            <a:r>
              <a:rPr lang="fr-CA" sz="1800" dirty="0"/>
              <a:t>relatives à l’exploitation d’un lieu d’enfouissement et d’un centre de </a:t>
            </a:r>
            <a:r>
              <a:rPr lang="fr-CA" sz="1800" dirty="0" smtClean="0"/>
              <a:t>tri</a:t>
            </a:r>
          </a:p>
          <a:p>
            <a:pPr marL="274320" indent="-274320" fontAlgn="auto">
              <a:spcAft>
                <a:spcPts val="0"/>
              </a:spcAft>
              <a:buClr>
                <a:schemeClr val="accent3"/>
              </a:buClr>
              <a:buFont typeface="Wingdings 2"/>
              <a:buChar char=""/>
              <a:defRPr/>
            </a:pPr>
            <a:r>
              <a:rPr lang="fr-CA" sz="1800" dirty="0"/>
              <a:t>R</a:t>
            </a:r>
            <a:r>
              <a:rPr lang="fr-CA" sz="1800" dirty="0" smtClean="0"/>
              <a:t>apport </a:t>
            </a:r>
            <a:r>
              <a:rPr lang="fr-CA" sz="1800" dirty="0"/>
              <a:t>d’expert concernant </a:t>
            </a:r>
            <a:r>
              <a:rPr lang="fr-CA" sz="1800" dirty="0" smtClean="0"/>
              <a:t>la sécurité d’un </a:t>
            </a:r>
            <a:r>
              <a:rPr lang="fr-CA" sz="1800" dirty="0"/>
              <a:t>barrage</a:t>
            </a:r>
            <a:endParaRPr lang="fr-CA" sz="1800" dirty="0" smtClean="0"/>
          </a:p>
          <a:p>
            <a:pPr marL="274320" indent="-274320" fontAlgn="auto">
              <a:spcAft>
                <a:spcPts val="0"/>
              </a:spcAft>
              <a:buClr>
                <a:schemeClr val="accent3"/>
              </a:buClr>
              <a:buFont typeface="Wingdings 2"/>
              <a:buChar char=""/>
              <a:defRPr/>
            </a:pPr>
            <a:r>
              <a:rPr lang="fr-CA" sz="1800" dirty="0" smtClean="0"/>
              <a:t>Etc…</a:t>
            </a:r>
          </a:p>
          <a:p>
            <a:pPr marL="274320" indent="-274320" fontAlgn="auto">
              <a:spcAft>
                <a:spcPts val="0"/>
              </a:spcAft>
              <a:buClr>
                <a:schemeClr val="accent3"/>
              </a:buClr>
              <a:buFont typeface="Wingdings 2"/>
              <a:buChar char=""/>
              <a:defRPr/>
            </a:pPr>
            <a:endParaRPr lang="fr-CA" sz="1800" dirty="0"/>
          </a:p>
        </p:txBody>
      </p:sp>
    </p:spTree>
    <p:extLst>
      <p:ext uri="{BB962C8B-B14F-4D97-AF65-F5344CB8AC3E}">
        <p14:creationId xmlns:p14="http://schemas.microsoft.com/office/powerpoint/2010/main" val="860016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03648" y="332656"/>
            <a:ext cx="7740352" cy="995363"/>
          </a:xfrm>
        </p:spPr>
        <p:txBody>
          <a:bodyPr>
            <a:normAutofit fontScale="90000"/>
          </a:bodyPr>
          <a:lstStyle/>
          <a:p>
            <a:pPr fontAlgn="auto">
              <a:spcAft>
                <a:spcPts val="0"/>
              </a:spcAft>
              <a:defRPr/>
            </a:pPr>
            <a:r>
              <a:rPr lang="fr-CA" sz="3200" b="1" dirty="0" smtClean="0">
                <a:solidFill>
                  <a:srgbClr val="FF0000"/>
                </a:solidFill>
              </a:rPr>
              <a:t>Les renseignements ayant des incidences sur la décision administrative et politique </a:t>
            </a:r>
            <a:endParaRPr lang="fr-CA" sz="3200" b="1" dirty="0">
              <a:solidFill>
                <a:srgbClr val="FF0000"/>
              </a:solidFill>
            </a:endParaRPr>
          </a:p>
        </p:txBody>
      </p:sp>
      <p:sp>
        <p:nvSpPr>
          <p:cNvPr id="3" name="Espace réservé du contenu 2"/>
          <p:cNvSpPr>
            <a:spLocks noGrp="1"/>
          </p:cNvSpPr>
          <p:nvPr>
            <p:ph idx="1"/>
          </p:nvPr>
        </p:nvSpPr>
        <p:spPr>
          <a:xfrm>
            <a:off x="1043608" y="1628800"/>
            <a:ext cx="8064895" cy="4896544"/>
          </a:xfrm>
        </p:spPr>
        <p:txBody>
          <a:bodyPr>
            <a:normAutofit lnSpcReduction="10000"/>
          </a:bodyPr>
          <a:lstStyle/>
          <a:p>
            <a:pPr marL="0" indent="0" fontAlgn="auto">
              <a:spcAft>
                <a:spcPts val="0"/>
              </a:spcAft>
              <a:buClr>
                <a:schemeClr val="accent3"/>
              </a:buClr>
              <a:buFont typeface="Wingdings 2" pitchFamily="18" charset="2"/>
              <a:buNone/>
              <a:defRPr/>
            </a:pPr>
            <a:r>
              <a:rPr lang="fr-CA" sz="2400" b="1" dirty="0"/>
              <a:t>37.</a:t>
            </a:r>
            <a:r>
              <a:rPr lang="fr-CA" sz="2400" dirty="0"/>
              <a:t> Un organisme public peut refuser de communiquer un </a:t>
            </a:r>
            <a:r>
              <a:rPr lang="fr-CA" sz="2400" b="1" dirty="0"/>
              <a:t>avis ou une recommandation </a:t>
            </a:r>
            <a:r>
              <a:rPr lang="fr-CA" sz="2400" dirty="0"/>
              <a:t>faits depuis moins de dix ans, par un de ses membres, un membre de son personnel, un membre d'un autre organisme public ou un membre du personnel de cet autre organisme, dans l'exercice de leurs fonctions.</a:t>
            </a:r>
          </a:p>
          <a:p>
            <a:pPr marL="0" indent="0" fontAlgn="auto">
              <a:spcAft>
                <a:spcPts val="0"/>
              </a:spcAft>
              <a:buClr>
                <a:schemeClr val="accent3"/>
              </a:buClr>
              <a:buFont typeface="Wingdings 2" pitchFamily="18" charset="2"/>
              <a:buNone/>
              <a:defRPr/>
            </a:pPr>
            <a:r>
              <a:rPr lang="fr-CA" sz="2400" dirty="0" smtClean="0"/>
              <a:t>Il </a:t>
            </a:r>
            <a:r>
              <a:rPr lang="fr-CA" sz="2400" dirty="0"/>
              <a:t>peut également refuser de communiquer un avis ou une recommandation qui lui ont été faits, à sa demande, depuis moins de dix ans, par un consultant ou par un conseiller sur une matière de sa compétence.</a:t>
            </a:r>
          </a:p>
          <a:p>
            <a:pPr marL="0" indent="0" fontAlgn="auto">
              <a:spcAft>
                <a:spcPts val="0"/>
              </a:spcAft>
              <a:buClr>
                <a:schemeClr val="accent3"/>
              </a:buClr>
              <a:buFont typeface="Wingdings 2" pitchFamily="18" charset="2"/>
              <a:buNone/>
              <a:defRPr/>
            </a:pPr>
            <a:r>
              <a:rPr lang="fr-CA" sz="1800" dirty="0"/>
              <a:t> </a:t>
            </a:r>
          </a:p>
          <a:p>
            <a:pPr marL="274320" indent="-274320" fontAlgn="auto">
              <a:spcAft>
                <a:spcPts val="0"/>
              </a:spcAft>
              <a:buClr>
                <a:schemeClr val="accent3"/>
              </a:buClr>
              <a:buFont typeface="Wingdings 2"/>
              <a:buChar char=""/>
              <a:defRPr/>
            </a:pPr>
            <a:endParaRPr lang="fr-CA" sz="1400" dirty="0"/>
          </a:p>
        </p:txBody>
      </p:sp>
    </p:spTree>
    <p:extLst>
      <p:ext uri="{BB962C8B-B14F-4D97-AF65-F5344CB8AC3E}">
        <p14:creationId xmlns:p14="http://schemas.microsoft.com/office/powerpoint/2010/main" val="796519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260648"/>
            <a:ext cx="7704856" cy="995363"/>
          </a:xfrm>
        </p:spPr>
        <p:txBody>
          <a:bodyPr>
            <a:normAutofit fontScale="90000"/>
          </a:bodyPr>
          <a:lstStyle/>
          <a:p>
            <a:pPr fontAlgn="auto">
              <a:spcAft>
                <a:spcPts val="0"/>
              </a:spcAft>
              <a:defRPr/>
            </a:pPr>
            <a:r>
              <a:rPr lang="fr-CA" sz="3200" b="1" dirty="0">
                <a:solidFill>
                  <a:srgbClr val="FF0000"/>
                </a:solidFill>
              </a:rPr>
              <a:t>Les renseignements ayant des incidences sur la décision administrative et politique </a:t>
            </a:r>
          </a:p>
        </p:txBody>
      </p:sp>
      <p:sp>
        <p:nvSpPr>
          <p:cNvPr id="3" name="Espace réservé du contenu 2"/>
          <p:cNvSpPr>
            <a:spLocks noGrp="1"/>
          </p:cNvSpPr>
          <p:nvPr>
            <p:ph idx="1"/>
          </p:nvPr>
        </p:nvSpPr>
        <p:spPr>
          <a:xfrm>
            <a:off x="457200" y="1556792"/>
            <a:ext cx="8579296" cy="4767808"/>
          </a:xfrm>
        </p:spPr>
        <p:txBody>
          <a:bodyPr>
            <a:normAutofit/>
          </a:bodyPr>
          <a:lstStyle/>
          <a:p>
            <a:pPr marL="0" indent="0" fontAlgn="auto">
              <a:spcAft>
                <a:spcPts val="0"/>
              </a:spcAft>
              <a:buClr>
                <a:schemeClr val="accent3"/>
              </a:buClr>
              <a:buFont typeface="Wingdings 2" pitchFamily="18" charset="2"/>
              <a:buNone/>
              <a:defRPr/>
            </a:pPr>
            <a:r>
              <a:rPr lang="fr-CA" sz="2800" b="1" dirty="0"/>
              <a:t>39.</a:t>
            </a:r>
            <a:r>
              <a:rPr lang="fr-CA" sz="2800" dirty="0"/>
              <a:t> Un organisme public peut refuser de communiquer une </a:t>
            </a:r>
            <a:r>
              <a:rPr lang="fr-CA" sz="2800" b="1" dirty="0"/>
              <a:t>analyse</a:t>
            </a:r>
            <a:r>
              <a:rPr lang="fr-CA" sz="2800" dirty="0"/>
              <a:t> produite à l'occasion d'une recommandation faite dans le cadre d'un processus décisionnel en cours, jusqu'à ce que la recommandation ait fait l'objet d'une décision ou, en l'absence de décision, qu'une période de cinq ans se soit écoulée depuis la date où l'analyse a été faite.</a:t>
            </a:r>
          </a:p>
          <a:p>
            <a:pPr marL="274320" indent="-274320" fontAlgn="auto">
              <a:spcAft>
                <a:spcPts val="0"/>
              </a:spcAft>
              <a:buClr>
                <a:schemeClr val="accent3"/>
              </a:buClr>
              <a:buFont typeface="Wingdings 2"/>
              <a:buChar char=""/>
              <a:defRPr/>
            </a:pPr>
            <a:endParaRPr lang="fr-CA" dirty="0"/>
          </a:p>
        </p:txBody>
      </p:sp>
    </p:spTree>
    <p:extLst>
      <p:ext uri="{BB962C8B-B14F-4D97-AF65-F5344CB8AC3E}">
        <p14:creationId xmlns:p14="http://schemas.microsoft.com/office/powerpoint/2010/main" val="2277294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1331640" y="260648"/>
            <a:ext cx="7812360" cy="864096"/>
          </a:xfrm>
        </p:spPr>
        <p:txBody>
          <a:bodyPr>
            <a:normAutofit/>
          </a:bodyPr>
          <a:lstStyle/>
          <a:p>
            <a:r>
              <a:rPr lang="fr-CA" sz="3200" b="1" dirty="0" smtClean="0">
                <a:solidFill>
                  <a:srgbClr val="FF0000"/>
                </a:solidFill>
              </a:rPr>
              <a:t>Type de documents refusés </a:t>
            </a:r>
            <a:r>
              <a:rPr lang="fr-CA" sz="2400" dirty="0" smtClean="0">
                <a:solidFill>
                  <a:srgbClr val="FF0000"/>
                </a:solidFill>
              </a:rPr>
              <a:t>(art. 37-39)</a:t>
            </a:r>
          </a:p>
        </p:txBody>
      </p:sp>
      <p:sp>
        <p:nvSpPr>
          <p:cNvPr id="3" name="Espace réservé du contenu 2"/>
          <p:cNvSpPr>
            <a:spLocks noGrp="1"/>
          </p:cNvSpPr>
          <p:nvPr>
            <p:ph idx="1"/>
          </p:nvPr>
        </p:nvSpPr>
        <p:spPr>
          <a:xfrm>
            <a:off x="457200" y="1268761"/>
            <a:ext cx="8686800" cy="5055840"/>
          </a:xfrm>
        </p:spPr>
        <p:txBody>
          <a:bodyPr>
            <a:normAutofit/>
          </a:bodyPr>
          <a:lstStyle/>
          <a:p>
            <a:pPr marL="274320" indent="-274320" fontAlgn="auto">
              <a:spcAft>
                <a:spcPts val="0"/>
              </a:spcAft>
              <a:buClr>
                <a:schemeClr val="accent3"/>
              </a:buClr>
              <a:buFont typeface="Wingdings 2"/>
              <a:buChar char=""/>
              <a:defRPr/>
            </a:pPr>
            <a:r>
              <a:rPr lang="fr-CA" sz="1800" dirty="0" smtClean="0"/>
              <a:t>Rapports </a:t>
            </a:r>
            <a:r>
              <a:rPr lang="fr-CA" sz="1800" dirty="0"/>
              <a:t>d’évaluation d’un projet d’implantation d’une </a:t>
            </a:r>
            <a:r>
              <a:rPr lang="fr-CA" sz="1800" dirty="0" smtClean="0"/>
              <a:t>usine;</a:t>
            </a:r>
          </a:p>
          <a:p>
            <a:pPr marL="274320" indent="-274320" fontAlgn="auto">
              <a:spcAft>
                <a:spcPts val="0"/>
              </a:spcAft>
              <a:buClr>
                <a:schemeClr val="accent3"/>
              </a:buClr>
              <a:buFont typeface="Wingdings 2"/>
              <a:buChar char=""/>
              <a:defRPr/>
            </a:pPr>
            <a:r>
              <a:rPr lang="fr-CA" sz="1800" dirty="0"/>
              <a:t>R</a:t>
            </a:r>
            <a:r>
              <a:rPr lang="fr-CA" sz="1800" dirty="0" smtClean="0"/>
              <a:t>apport </a:t>
            </a:r>
            <a:r>
              <a:rPr lang="fr-CA" sz="1800" dirty="0"/>
              <a:t>sur l’alimentation en eau potable d’une </a:t>
            </a:r>
            <a:r>
              <a:rPr lang="fr-CA" sz="1800" dirty="0" smtClean="0"/>
              <a:t>municipalité;</a:t>
            </a:r>
          </a:p>
          <a:p>
            <a:pPr marL="274320" indent="-274320" fontAlgn="auto">
              <a:spcAft>
                <a:spcPts val="0"/>
              </a:spcAft>
              <a:buClr>
                <a:schemeClr val="accent3"/>
              </a:buClr>
              <a:buFont typeface="Wingdings 2"/>
              <a:buChar char=""/>
              <a:defRPr/>
            </a:pPr>
            <a:r>
              <a:rPr lang="fr-CA" sz="1800" dirty="0" smtClean="0"/>
              <a:t>Études </a:t>
            </a:r>
            <a:r>
              <a:rPr lang="fr-CA" sz="1800" dirty="0"/>
              <a:t>hydrologique et </a:t>
            </a:r>
            <a:r>
              <a:rPr lang="fr-CA" sz="1800" dirty="0" smtClean="0"/>
              <a:t>hydraulique;</a:t>
            </a:r>
          </a:p>
          <a:p>
            <a:pPr marL="274320" indent="-274320" fontAlgn="auto">
              <a:spcAft>
                <a:spcPts val="0"/>
              </a:spcAft>
              <a:buClr>
                <a:schemeClr val="accent3"/>
              </a:buClr>
              <a:buFont typeface="Wingdings 2"/>
              <a:buChar char=""/>
              <a:defRPr/>
            </a:pPr>
            <a:r>
              <a:rPr lang="fr-CA" sz="1800" dirty="0"/>
              <a:t>D</a:t>
            </a:r>
            <a:r>
              <a:rPr lang="fr-CA" sz="1800" dirty="0" smtClean="0"/>
              <a:t>ocument </a:t>
            </a:r>
            <a:r>
              <a:rPr lang="fr-CA" sz="1800" dirty="0"/>
              <a:t>préparé par un employé du ministère de l’Environnement, faisant état de la situation de l’étude d’impact du </a:t>
            </a:r>
            <a:r>
              <a:rPr lang="fr-CA" sz="1800" dirty="0" smtClean="0"/>
              <a:t>tiers;</a:t>
            </a:r>
          </a:p>
          <a:p>
            <a:pPr marL="274320" indent="-274320" fontAlgn="auto">
              <a:spcAft>
                <a:spcPts val="0"/>
              </a:spcAft>
              <a:buClr>
                <a:schemeClr val="accent3"/>
              </a:buClr>
              <a:buFont typeface="Wingdings 2"/>
              <a:buChar char=""/>
              <a:defRPr/>
            </a:pPr>
            <a:r>
              <a:rPr lang="fr-CA" sz="1800" dirty="0" smtClean="0"/>
              <a:t>L’évaluation </a:t>
            </a:r>
            <a:r>
              <a:rPr lang="fr-CA" sz="1800" dirty="0"/>
              <a:t>faite par le MDDEP d’une demande de certificat </a:t>
            </a:r>
            <a:r>
              <a:rPr lang="fr-CA" sz="1800" dirty="0" smtClean="0"/>
              <a:t>d’autorisation;</a:t>
            </a:r>
          </a:p>
          <a:p>
            <a:pPr marL="274320" indent="-274320" fontAlgn="auto">
              <a:spcAft>
                <a:spcPts val="0"/>
              </a:spcAft>
              <a:buClr>
                <a:schemeClr val="accent3"/>
              </a:buClr>
              <a:buFont typeface="Wingdings 2"/>
              <a:buChar char=""/>
              <a:defRPr/>
            </a:pPr>
            <a:r>
              <a:rPr lang="fr-CA" sz="1800" dirty="0" smtClean="0"/>
              <a:t>Plans </a:t>
            </a:r>
            <a:r>
              <a:rPr lang="fr-CA" sz="1800" dirty="0"/>
              <a:t>et croquis accompagnant un rapport préparé par des consultants,  concernant l’état du réseau routier d’une </a:t>
            </a:r>
            <a:r>
              <a:rPr lang="fr-CA" sz="1800" dirty="0" smtClean="0"/>
              <a:t>municipalité;</a:t>
            </a:r>
          </a:p>
          <a:p>
            <a:pPr marL="274320" indent="-274320" fontAlgn="auto">
              <a:spcAft>
                <a:spcPts val="0"/>
              </a:spcAft>
              <a:buClr>
                <a:schemeClr val="accent3"/>
              </a:buClr>
              <a:buFont typeface="Wingdings 2"/>
              <a:buChar char=""/>
              <a:defRPr/>
            </a:pPr>
            <a:r>
              <a:rPr lang="fr-CA" sz="1800" dirty="0" smtClean="0"/>
              <a:t>Rapport </a:t>
            </a:r>
            <a:r>
              <a:rPr lang="fr-CA" sz="1800" dirty="0"/>
              <a:t>préparé par des consultants sur la situation des ressources naturelles, de la forêt et des espèces fauniques et aquatiques sur le territoire d’une municipalité, devant servir d’outil de référence en vue de la rédaction de règlements en lien avec les ressources </a:t>
            </a:r>
            <a:r>
              <a:rPr lang="fr-CA" sz="1800" dirty="0" smtClean="0"/>
              <a:t>naturelles;</a:t>
            </a:r>
          </a:p>
          <a:p>
            <a:pPr marL="274320" indent="-274320" fontAlgn="auto">
              <a:spcAft>
                <a:spcPts val="0"/>
              </a:spcAft>
              <a:buClr>
                <a:schemeClr val="accent3"/>
              </a:buClr>
              <a:buFont typeface="Wingdings 2"/>
              <a:buChar char=""/>
              <a:defRPr/>
            </a:pPr>
            <a:r>
              <a:rPr lang="fr-CA" sz="1800" dirty="0" smtClean="0"/>
              <a:t>Etc…</a:t>
            </a:r>
          </a:p>
          <a:p>
            <a:pPr marL="274320" indent="-274320" fontAlgn="auto">
              <a:spcAft>
                <a:spcPts val="0"/>
              </a:spcAft>
              <a:buClr>
                <a:schemeClr val="accent3"/>
              </a:buClr>
              <a:buFont typeface="Wingdings 2"/>
              <a:buChar char=""/>
              <a:defRPr/>
            </a:pPr>
            <a:endParaRPr lang="fr-CA" sz="1800" dirty="0"/>
          </a:p>
        </p:txBody>
      </p:sp>
    </p:spTree>
    <p:extLst>
      <p:ext uri="{BB962C8B-B14F-4D97-AF65-F5344CB8AC3E}">
        <p14:creationId xmlns:p14="http://schemas.microsoft.com/office/powerpoint/2010/main" val="1276881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1115616" y="332656"/>
            <a:ext cx="7848872" cy="720080"/>
          </a:xfrm>
        </p:spPr>
        <p:txBody>
          <a:bodyPr>
            <a:normAutofit fontScale="90000"/>
          </a:bodyPr>
          <a:lstStyle/>
          <a:p>
            <a:r>
              <a:rPr lang="fr-CA" sz="2800" b="1" dirty="0" smtClean="0">
                <a:solidFill>
                  <a:srgbClr val="FF0000"/>
                </a:solidFill>
              </a:rPr>
              <a:t>L’environnement: une exception aux exceptions?</a:t>
            </a:r>
            <a:endParaRPr lang="fr-CA" sz="2800" dirty="0" smtClean="0">
              <a:solidFill>
                <a:srgbClr val="FF0000"/>
              </a:solidFill>
            </a:endParaRPr>
          </a:p>
        </p:txBody>
      </p:sp>
      <p:sp>
        <p:nvSpPr>
          <p:cNvPr id="27651" name="Espace réservé du contenu 2"/>
          <p:cNvSpPr>
            <a:spLocks noGrp="1"/>
          </p:cNvSpPr>
          <p:nvPr>
            <p:ph idx="1"/>
          </p:nvPr>
        </p:nvSpPr>
        <p:spPr>
          <a:xfrm>
            <a:off x="755576" y="1268761"/>
            <a:ext cx="8352928" cy="5328592"/>
          </a:xfrm>
        </p:spPr>
        <p:txBody>
          <a:bodyPr>
            <a:noAutofit/>
          </a:bodyPr>
          <a:lstStyle/>
          <a:p>
            <a:pPr marL="0" indent="0" algn="just" fontAlgn="auto">
              <a:lnSpc>
                <a:spcPct val="90000"/>
              </a:lnSpc>
              <a:spcAft>
                <a:spcPts val="0"/>
              </a:spcAft>
              <a:buClr>
                <a:schemeClr val="accent3"/>
              </a:buClr>
              <a:buNone/>
              <a:defRPr/>
            </a:pPr>
            <a:r>
              <a:rPr lang="fr-CA" sz="2000" b="1" dirty="0" smtClean="0"/>
              <a:t>41.1.</a:t>
            </a:r>
            <a:r>
              <a:rPr lang="fr-CA" sz="2000" dirty="0" smtClean="0"/>
              <a:t> Les restrictions prévues dans la présente section, sauf celles des articles 28, 28.1, 29, 30, 33, 34 et 41, ne s'appliquent pas à un </a:t>
            </a:r>
            <a:r>
              <a:rPr lang="fr-CA" sz="2000" u="sng" dirty="0" smtClean="0"/>
              <a:t>renseignement qui permet de connaître ou de confirmer l'existence d'un risque immédiat pour la vie, la santé ou la sécurité d'une personne ou d'une atteinte sérieuse ou irréparable à son droit à la qualité de l'environnement</a:t>
            </a:r>
            <a:r>
              <a:rPr lang="fr-CA" sz="2000" dirty="0" smtClean="0"/>
              <a:t>, à moins que l'effet prévisible de sa divulgation ne soit de nuire sérieusement aux mesures d'intervention pour parer à ce risque ou à cette atteinte.</a:t>
            </a:r>
          </a:p>
          <a:p>
            <a:pPr marL="274320" indent="-274320" algn="just" fontAlgn="auto">
              <a:lnSpc>
                <a:spcPct val="90000"/>
              </a:lnSpc>
              <a:spcAft>
                <a:spcPts val="0"/>
              </a:spcAft>
              <a:buClr>
                <a:schemeClr val="accent3"/>
              </a:buClr>
              <a:buFont typeface="Wingdings 2"/>
              <a:buChar char=""/>
              <a:defRPr/>
            </a:pPr>
            <a:endParaRPr lang="fr-CA" sz="2000" dirty="0" smtClean="0"/>
          </a:p>
          <a:p>
            <a:pPr marL="0" indent="0" algn="just" fontAlgn="auto">
              <a:lnSpc>
                <a:spcPct val="90000"/>
              </a:lnSpc>
              <a:spcAft>
                <a:spcPts val="0"/>
              </a:spcAft>
              <a:buClr>
                <a:schemeClr val="accent3"/>
              </a:buClr>
              <a:buNone/>
              <a:defRPr/>
            </a:pPr>
            <a:r>
              <a:rPr lang="fr-CA" sz="2000" dirty="0" smtClean="0"/>
              <a:t>Elles ne s'appliquent pas non plus, sauf celle de l'article 28 et, dans le cas d'un document produit par le vérificateur général ou pour son compte, celle de l'article 41, à un renseignement concernant la quantité, la qualité ou la concentration des contaminants émis, dégagés, rejetés ou déposés par une source de contamination, ou concernant la présence d'un contaminant dans l'environnement.</a:t>
            </a:r>
          </a:p>
          <a:p>
            <a:pPr marL="274320" indent="-274320" fontAlgn="auto">
              <a:lnSpc>
                <a:spcPct val="90000"/>
              </a:lnSpc>
              <a:spcAft>
                <a:spcPts val="0"/>
              </a:spcAft>
              <a:buClr>
                <a:schemeClr val="accent3"/>
              </a:buClr>
              <a:buFont typeface="Wingdings 2"/>
              <a:buChar char=""/>
              <a:defRPr/>
            </a:pPr>
            <a:endParaRPr lang="fr-CA" sz="2000" dirty="0" smtClean="0"/>
          </a:p>
          <a:p>
            <a:pPr marL="0" indent="0" fontAlgn="auto">
              <a:lnSpc>
                <a:spcPct val="90000"/>
              </a:lnSpc>
              <a:spcAft>
                <a:spcPts val="0"/>
              </a:spcAft>
              <a:buClr>
                <a:schemeClr val="accent3"/>
              </a:buClr>
              <a:buNone/>
              <a:defRPr/>
            </a:pPr>
            <a:endParaRPr lang="fr-CA" sz="2000" dirty="0" smtClean="0"/>
          </a:p>
        </p:txBody>
      </p:sp>
    </p:spTree>
    <p:extLst>
      <p:ext uri="{BB962C8B-B14F-4D97-AF65-F5344CB8AC3E}">
        <p14:creationId xmlns:p14="http://schemas.microsoft.com/office/powerpoint/2010/main" val="687697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1331640" y="332657"/>
            <a:ext cx="7355160" cy="1008112"/>
          </a:xfrm>
        </p:spPr>
        <p:txBody>
          <a:bodyPr>
            <a:normAutofit fontScale="90000"/>
          </a:bodyPr>
          <a:lstStyle/>
          <a:p>
            <a:pPr fontAlgn="auto">
              <a:spcAft>
                <a:spcPts val="0"/>
              </a:spcAft>
              <a:defRPr/>
            </a:pPr>
            <a:r>
              <a:rPr lang="fr-CA" sz="3200" b="1" dirty="0" smtClean="0">
                <a:solidFill>
                  <a:srgbClr val="FF0000"/>
                </a:solidFill>
              </a:rPr>
              <a:t>Mécanismes spécifiques d’information 	environnementale pour les citoyens</a:t>
            </a:r>
          </a:p>
        </p:txBody>
      </p:sp>
      <p:sp>
        <p:nvSpPr>
          <p:cNvPr id="27651" name="Espace réservé du contenu 2"/>
          <p:cNvSpPr>
            <a:spLocks noGrp="1"/>
          </p:cNvSpPr>
          <p:nvPr>
            <p:ph idx="1"/>
          </p:nvPr>
        </p:nvSpPr>
        <p:spPr>
          <a:xfrm>
            <a:off x="971600" y="1556792"/>
            <a:ext cx="8064895" cy="4968552"/>
          </a:xfrm>
        </p:spPr>
        <p:txBody>
          <a:bodyPr>
            <a:normAutofit/>
          </a:bodyPr>
          <a:lstStyle/>
          <a:p>
            <a:pPr marL="274320" indent="-274320" fontAlgn="auto">
              <a:spcAft>
                <a:spcPts val="0"/>
              </a:spcAft>
              <a:buClr>
                <a:schemeClr val="accent3"/>
              </a:buClr>
              <a:buFont typeface="Wingdings 2"/>
              <a:buChar char=""/>
              <a:defRPr/>
            </a:pPr>
            <a:r>
              <a:rPr lang="fr-CA" sz="2800" b="1" i="1" dirty="0" smtClean="0"/>
              <a:t>Loi sur la qualité de l’environnement </a:t>
            </a:r>
            <a:r>
              <a:rPr lang="fr-CA" sz="2800" i="1" dirty="0" smtClean="0"/>
              <a:t>(1978):</a:t>
            </a:r>
          </a:p>
          <a:p>
            <a:pPr marL="0" indent="0" fontAlgn="auto">
              <a:spcAft>
                <a:spcPts val="0"/>
              </a:spcAft>
              <a:buClr>
                <a:schemeClr val="accent3"/>
              </a:buClr>
              <a:buFont typeface="Wingdings 2" pitchFamily="18" charset="2"/>
              <a:buNone/>
              <a:defRPr/>
            </a:pPr>
            <a:endParaRPr lang="fr-CA" sz="3200" i="1" dirty="0" smtClean="0"/>
          </a:p>
          <a:p>
            <a:pPr marL="274320" indent="-274320" fontAlgn="auto">
              <a:spcAft>
                <a:spcPts val="0"/>
              </a:spcAft>
              <a:buClr>
                <a:schemeClr val="accent3"/>
              </a:buClr>
              <a:buFont typeface="Wingdings 2"/>
              <a:buChar char=""/>
              <a:defRPr/>
            </a:pPr>
            <a:r>
              <a:rPr lang="fr-CA" sz="2800" dirty="0" smtClean="0"/>
              <a:t>Droit à la qualité de l’environnement (19.1)</a:t>
            </a:r>
            <a:endParaRPr lang="fr-CA" sz="2800" i="1" dirty="0" smtClean="0"/>
          </a:p>
          <a:p>
            <a:pPr marL="274320" indent="-274320" fontAlgn="auto">
              <a:spcAft>
                <a:spcPts val="0"/>
              </a:spcAft>
              <a:buClr>
                <a:schemeClr val="accent3"/>
              </a:buClr>
              <a:buFont typeface="Wingdings 2"/>
              <a:buChar char=""/>
              <a:defRPr/>
            </a:pPr>
            <a:r>
              <a:rPr lang="fr-CA" sz="2800" dirty="0" smtClean="0"/>
              <a:t>La forme </a:t>
            </a:r>
            <a:r>
              <a:rPr lang="fr-CA" sz="2800" u="sng" dirty="0" smtClean="0"/>
              <a:t>passive</a:t>
            </a:r>
            <a:r>
              <a:rPr lang="fr-CA" sz="2800" dirty="0" smtClean="0"/>
              <a:t> (répondre aux demandes): art. 118.4</a:t>
            </a:r>
          </a:p>
          <a:p>
            <a:pPr marL="274320" indent="-274320" fontAlgn="auto">
              <a:spcAft>
                <a:spcPts val="0"/>
              </a:spcAft>
              <a:buClr>
                <a:schemeClr val="accent3"/>
              </a:buClr>
              <a:buFont typeface="Wingdings 2"/>
              <a:buChar char=""/>
              <a:defRPr/>
            </a:pPr>
            <a:r>
              <a:rPr lang="fr-CA" sz="2800" dirty="0" smtClean="0"/>
              <a:t>La forme </a:t>
            </a:r>
            <a:r>
              <a:rPr lang="fr-CA" sz="2800" u="sng" dirty="0" smtClean="0"/>
              <a:t>active</a:t>
            </a:r>
            <a:r>
              <a:rPr lang="fr-CA" sz="2800" dirty="0" smtClean="0"/>
              <a:t> (diffusion automatique) 118.5</a:t>
            </a:r>
          </a:p>
          <a:p>
            <a:pPr marL="274320" indent="-274320" fontAlgn="auto">
              <a:spcAft>
                <a:spcPts val="0"/>
              </a:spcAft>
              <a:buClr>
                <a:schemeClr val="accent3"/>
              </a:buClr>
              <a:buFont typeface="Wingdings 2"/>
              <a:buChar char=""/>
              <a:defRPr/>
            </a:pPr>
            <a:r>
              <a:rPr lang="fr-CA" sz="2800" dirty="0" smtClean="0"/>
              <a:t>Procédure </a:t>
            </a:r>
            <a:r>
              <a:rPr lang="fr-CA" sz="2800" dirty="0"/>
              <a:t>d’évaluation et d’examen des impacts sur l’environnement (section IV.1</a:t>
            </a:r>
            <a:r>
              <a:rPr lang="fr-CA" sz="4000" dirty="0"/>
              <a:t>)</a:t>
            </a:r>
          </a:p>
          <a:p>
            <a:pPr marL="274320" indent="-274320" fontAlgn="auto">
              <a:spcAft>
                <a:spcPts val="0"/>
              </a:spcAft>
              <a:buClr>
                <a:schemeClr val="accent3"/>
              </a:buClr>
              <a:buFont typeface="Wingdings 2" pitchFamily="18" charset="2"/>
              <a:buNone/>
              <a:defRPr/>
            </a:pPr>
            <a:endParaRPr lang="fr-CA" sz="3900" dirty="0" smtClean="0"/>
          </a:p>
          <a:p>
            <a:pPr marL="274320" indent="-274320" fontAlgn="auto">
              <a:spcAft>
                <a:spcPts val="0"/>
              </a:spcAft>
              <a:buClr>
                <a:schemeClr val="accent3"/>
              </a:buClr>
              <a:buFont typeface="Wingdings 2"/>
              <a:buChar char=""/>
              <a:defRPr/>
            </a:pPr>
            <a:endParaRPr lang="fr-CA" dirty="0" smtClean="0"/>
          </a:p>
        </p:txBody>
      </p:sp>
    </p:spTree>
    <p:extLst>
      <p:ext uri="{BB962C8B-B14F-4D97-AF65-F5344CB8AC3E}">
        <p14:creationId xmlns:p14="http://schemas.microsoft.com/office/powerpoint/2010/main" val="3467406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720080"/>
          </a:xfrm>
        </p:spPr>
        <p:txBody>
          <a:bodyPr>
            <a:normAutofit fontScale="90000"/>
          </a:bodyPr>
          <a:lstStyle/>
          <a:p>
            <a:r>
              <a:rPr lang="fr-CA" sz="3600" b="1" dirty="0" smtClean="0"/>
              <a:t>		</a:t>
            </a:r>
            <a:r>
              <a:rPr lang="fr-CA" sz="3600" b="1" dirty="0" smtClean="0">
                <a:solidFill>
                  <a:srgbClr val="FF0000"/>
                </a:solidFill>
              </a:rPr>
              <a:t>Loi sur la qualité de l’environnement</a:t>
            </a:r>
            <a:endParaRPr lang="fr-CA" sz="3100" dirty="0">
              <a:solidFill>
                <a:srgbClr val="FF0000"/>
              </a:solidFill>
            </a:endParaRPr>
          </a:p>
        </p:txBody>
      </p:sp>
      <p:sp>
        <p:nvSpPr>
          <p:cNvPr id="3" name="Espace réservé du contenu 2"/>
          <p:cNvSpPr>
            <a:spLocks noGrp="1"/>
          </p:cNvSpPr>
          <p:nvPr>
            <p:ph idx="1"/>
          </p:nvPr>
        </p:nvSpPr>
        <p:spPr>
          <a:xfrm>
            <a:off x="611560" y="1268760"/>
            <a:ext cx="8352928" cy="5328592"/>
          </a:xfrm>
        </p:spPr>
        <p:txBody>
          <a:bodyPr>
            <a:normAutofit fontScale="77500" lnSpcReduction="20000"/>
          </a:bodyPr>
          <a:lstStyle/>
          <a:p>
            <a:pPr marL="0" indent="0" algn="just">
              <a:buNone/>
            </a:pPr>
            <a:r>
              <a:rPr lang="fr-CA" sz="3600" dirty="0" smtClean="0"/>
              <a:t>118.4 Toute </a:t>
            </a:r>
            <a:r>
              <a:rPr lang="fr-CA" sz="3600" dirty="0"/>
              <a:t>personne a </a:t>
            </a:r>
            <a:r>
              <a:rPr lang="fr-CA" sz="3600" dirty="0" smtClean="0"/>
              <a:t>droit d'obtenir </a:t>
            </a:r>
            <a:r>
              <a:rPr lang="fr-CA" sz="3600" dirty="0"/>
              <a:t>du </a:t>
            </a:r>
            <a:r>
              <a:rPr lang="fr-CA" sz="3600" dirty="0" smtClean="0"/>
              <a:t>ministère […], copie </a:t>
            </a:r>
            <a:r>
              <a:rPr lang="fr-CA" sz="3600" dirty="0"/>
              <a:t>de tout renseignement disponible concernant la quantité, la qualité ou la concentration des contaminants émis, dégagés, rejetés ou déposés par une source de contamination ou, concernant la présence d'un contaminant dans l'environnement.</a:t>
            </a:r>
          </a:p>
          <a:p>
            <a:pPr marL="0" indent="0" algn="just">
              <a:buNone/>
            </a:pPr>
            <a:r>
              <a:rPr lang="fr-CA" sz="3600" dirty="0"/>
              <a:t> </a:t>
            </a:r>
          </a:p>
          <a:p>
            <a:pPr marL="0" indent="0" algn="just">
              <a:buNone/>
            </a:pPr>
            <a:r>
              <a:rPr lang="fr-CA" sz="3600" dirty="0"/>
              <a:t>Le présent article s'applique sous réserve des restrictions aux droits d'accès prévues à l'article 28 de la Loi sur l'accès aux documents des organismes publics et sur la protection des renseignements personnels (chapitre A-2.1).</a:t>
            </a:r>
          </a:p>
          <a:p>
            <a:pPr marL="0" indent="0">
              <a:buNone/>
            </a:pPr>
            <a:endParaRPr lang="fr-CA" dirty="0"/>
          </a:p>
        </p:txBody>
      </p:sp>
    </p:spTree>
    <p:extLst>
      <p:ext uri="{BB962C8B-B14F-4D97-AF65-F5344CB8AC3E}">
        <p14:creationId xmlns:p14="http://schemas.microsoft.com/office/powerpoint/2010/main" val="38390359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1547664" y="404664"/>
            <a:ext cx="7139136" cy="720080"/>
          </a:xfrm>
        </p:spPr>
        <p:txBody>
          <a:bodyPr/>
          <a:lstStyle/>
          <a:p>
            <a:r>
              <a:rPr lang="fr-CA" sz="3200" b="1" dirty="0" smtClean="0">
                <a:solidFill>
                  <a:srgbClr val="FF0000"/>
                </a:solidFill>
              </a:rPr>
              <a:t>L’article 118.4 </a:t>
            </a:r>
            <a:r>
              <a:rPr lang="fr-CA" sz="3200" dirty="0" smtClean="0">
                <a:solidFill>
                  <a:srgbClr val="FF0000"/>
                </a:solidFill>
              </a:rPr>
              <a:t>(suite)</a:t>
            </a:r>
          </a:p>
        </p:txBody>
      </p:sp>
      <p:sp>
        <p:nvSpPr>
          <p:cNvPr id="30723" name="Espace réservé du contenu 2"/>
          <p:cNvSpPr>
            <a:spLocks noGrp="1"/>
          </p:cNvSpPr>
          <p:nvPr>
            <p:ph idx="1"/>
          </p:nvPr>
        </p:nvSpPr>
        <p:spPr>
          <a:xfrm>
            <a:off x="755576" y="1268760"/>
            <a:ext cx="8388424" cy="5055841"/>
          </a:xfrm>
        </p:spPr>
        <p:txBody>
          <a:bodyPr>
            <a:normAutofit fontScale="92500" lnSpcReduction="20000"/>
          </a:bodyPr>
          <a:lstStyle/>
          <a:p>
            <a:r>
              <a:rPr lang="fr-CA" sz="2800" dirty="0" smtClean="0"/>
              <a:t>Une portée limitée aux « contaminants »</a:t>
            </a:r>
          </a:p>
          <a:p>
            <a:r>
              <a:rPr lang="fr-CA" sz="2800" dirty="0" smtClean="0"/>
              <a:t>Une interprétation grammaticale restrictive</a:t>
            </a:r>
          </a:p>
          <a:p>
            <a:pPr marL="0" indent="0">
              <a:buFont typeface="Wingdings 2" pitchFamily="18" charset="2"/>
              <a:buNone/>
            </a:pPr>
            <a:r>
              <a:rPr lang="fr-CA" sz="2800" i="1" dirty="0" smtClean="0"/>
              <a:t> </a:t>
            </a:r>
            <a:r>
              <a:rPr lang="fr-CA" sz="2400" i="1" dirty="0" err="1" smtClean="0"/>
              <a:t>Burcombe</a:t>
            </a:r>
            <a:r>
              <a:rPr lang="fr-CA" sz="2400" dirty="0" smtClean="0"/>
              <a:t> c. </a:t>
            </a:r>
            <a:r>
              <a:rPr lang="fr-CA" sz="2400" i="1" dirty="0" smtClean="0"/>
              <a:t>Québec (Ministère de l’Environnement et de la Faune)</a:t>
            </a:r>
            <a:r>
              <a:rPr lang="fr-CA" sz="2400" dirty="0" smtClean="0"/>
              <a:t> [1996] CAI 99</a:t>
            </a:r>
          </a:p>
          <a:p>
            <a:pPr marL="0" indent="0">
              <a:buNone/>
            </a:pPr>
            <a:r>
              <a:rPr lang="fr-CA" sz="2400" dirty="0" smtClean="0"/>
              <a:t>Écartant</a:t>
            </a:r>
            <a:r>
              <a:rPr lang="fr-CA" sz="2400" dirty="0"/>
              <a:t>:</a:t>
            </a:r>
          </a:p>
          <a:p>
            <a:pPr marL="0" indent="0">
              <a:buNone/>
            </a:pPr>
            <a:r>
              <a:rPr lang="fr-CA" sz="2400" dirty="0"/>
              <a:t>	- principe de prévention (Loi D.D. et Loi </a:t>
            </a:r>
            <a:r>
              <a:rPr lang="fr-CA" sz="2400" dirty="0" smtClean="0"/>
              <a:t>sur </a:t>
            </a:r>
            <a:r>
              <a:rPr lang="fr-CA" sz="2400" dirty="0"/>
              <a:t>l’eau);</a:t>
            </a:r>
          </a:p>
          <a:p>
            <a:pPr marL="0" indent="0">
              <a:buNone/>
            </a:pPr>
            <a:r>
              <a:rPr lang="fr-CA" sz="2400" dirty="0"/>
              <a:t>	- droit fondamental à un environnement </a:t>
            </a:r>
            <a:r>
              <a:rPr lang="fr-CA" sz="2400" dirty="0" smtClean="0"/>
              <a:t>sain</a:t>
            </a:r>
            <a:r>
              <a:rPr lang="fr-CA" sz="2400" dirty="0"/>
              <a:t>;</a:t>
            </a:r>
          </a:p>
          <a:p>
            <a:pPr marL="0" indent="0">
              <a:buNone/>
            </a:pPr>
            <a:r>
              <a:rPr lang="fr-CA" sz="2400" dirty="0"/>
              <a:t>	- la définition de contaminant de la </a:t>
            </a:r>
            <a:r>
              <a:rPr lang="fr-CA" sz="2400" dirty="0" err="1"/>
              <a:t>Lqe</a:t>
            </a:r>
            <a:r>
              <a:rPr lang="fr-CA" sz="2400" dirty="0"/>
              <a:t>;</a:t>
            </a:r>
          </a:p>
          <a:p>
            <a:pPr marL="0" indent="0">
              <a:buNone/>
            </a:pPr>
            <a:r>
              <a:rPr lang="fr-CA" sz="2400" dirty="0"/>
              <a:t>	- le droit à la vie et à la santé des personnes.</a:t>
            </a:r>
          </a:p>
          <a:p>
            <a:pPr marL="0" indent="0">
              <a:buNone/>
            </a:pPr>
            <a:endParaRPr lang="fr-CA" sz="2400" dirty="0"/>
          </a:p>
          <a:p>
            <a:pPr marL="0" indent="0">
              <a:buNone/>
            </a:pPr>
            <a:r>
              <a:rPr lang="fr-CA" sz="2400" dirty="0"/>
              <a:t>	 </a:t>
            </a:r>
            <a:r>
              <a:rPr lang="fr-CA" sz="3000" dirty="0" smtClean="0"/>
              <a:t>Interprétation </a:t>
            </a:r>
            <a:r>
              <a:rPr lang="fr-CA" sz="3000" dirty="0"/>
              <a:t>jamais contestée par le 	  				ministère…</a:t>
            </a:r>
          </a:p>
          <a:p>
            <a:endParaRPr lang="fr-CA" sz="2400" dirty="0" smtClean="0"/>
          </a:p>
          <a:p>
            <a:pPr marL="0" indent="0">
              <a:buFont typeface="Wingdings 2" pitchFamily="18" charset="2"/>
              <a:buNone/>
            </a:pPr>
            <a:endParaRPr lang="fr-CA" dirty="0" smtClean="0"/>
          </a:p>
        </p:txBody>
      </p:sp>
    </p:spTree>
    <p:extLst>
      <p:ext uri="{BB962C8B-B14F-4D97-AF65-F5344CB8AC3E}">
        <p14:creationId xmlns:p14="http://schemas.microsoft.com/office/powerpoint/2010/main" val="1566526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r>
              <a:rPr lang="fr-CA" sz="3200" b="1" dirty="0" smtClean="0">
                <a:solidFill>
                  <a:srgbClr val="FF0000"/>
                </a:solidFill>
              </a:rPr>
              <a:t>		Le registre de 118.5 </a:t>
            </a:r>
            <a:r>
              <a:rPr lang="fr-CA" sz="3200" b="1" dirty="0" err="1" smtClean="0">
                <a:solidFill>
                  <a:srgbClr val="FF0000"/>
                </a:solidFill>
              </a:rPr>
              <a:t>L.q.e</a:t>
            </a:r>
            <a:r>
              <a:rPr lang="fr-CA" sz="3200" b="1" dirty="0" smtClean="0">
                <a:solidFill>
                  <a:srgbClr val="FF0000"/>
                </a:solidFill>
              </a:rPr>
              <a:t>.</a:t>
            </a:r>
            <a:endParaRPr lang="fr-CA" sz="3200" b="1" dirty="0">
              <a:solidFill>
                <a:srgbClr val="FF0000"/>
              </a:solidFill>
            </a:endParaRPr>
          </a:p>
        </p:txBody>
      </p:sp>
      <p:sp>
        <p:nvSpPr>
          <p:cNvPr id="3" name="Espace réservé du contenu 2"/>
          <p:cNvSpPr>
            <a:spLocks noGrp="1"/>
          </p:cNvSpPr>
          <p:nvPr>
            <p:ph idx="1"/>
          </p:nvPr>
        </p:nvSpPr>
        <p:spPr>
          <a:xfrm>
            <a:off x="683568" y="1268760"/>
            <a:ext cx="8280920" cy="5184576"/>
          </a:xfrm>
        </p:spPr>
        <p:txBody>
          <a:bodyPr>
            <a:normAutofit lnSpcReduction="10000"/>
          </a:bodyPr>
          <a:lstStyle/>
          <a:p>
            <a:pPr marL="0" indent="0">
              <a:buNone/>
            </a:pPr>
            <a:r>
              <a:rPr lang="fr-CA" sz="2400" dirty="0" smtClean="0"/>
              <a:t>Le ministre tient un registre de:</a:t>
            </a:r>
          </a:p>
          <a:p>
            <a:pPr marL="0" indent="0">
              <a:buNone/>
            </a:pPr>
            <a:r>
              <a:rPr lang="fr-CA" sz="2400" dirty="0" smtClean="0"/>
              <a:t> </a:t>
            </a:r>
            <a:r>
              <a:rPr lang="fr-CA" sz="2400" i="1" dirty="0" smtClean="0"/>
              <a:t>a)</a:t>
            </a:r>
            <a:r>
              <a:rPr lang="fr-CA" sz="2400" dirty="0" smtClean="0"/>
              <a:t> toutes les demandes de certificat d'autorisation, de certificat, d'autorisation ou de permis soumises en vertu des articles 22, 31.1, 31.6, 31.75, 32, 32.1, 32.2, 48, 55, 70.10, 70.14, 160 et 196;</a:t>
            </a:r>
          </a:p>
          <a:p>
            <a:pPr marL="0" indent="0">
              <a:buNone/>
            </a:pPr>
            <a:r>
              <a:rPr lang="fr-CA" sz="2400" dirty="0" smtClean="0"/>
              <a:t> </a:t>
            </a:r>
            <a:r>
              <a:rPr lang="fr-CA" sz="2400" i="1" dirty="0" smtClean="0"/>
              <a:t>b)</a:t>
            </a:r>
            <a:r>
              <a:rPr lang="fr-CA" sz="2400" dirty="0" smtClean="0"/>
              <a:t> tous les certificats d'autorisation, les certificats, les autorisations et les permis délivrés en vertu desdits articles et de tous ceux qui sont suspendus ou révoqués; […]</a:t>
            </a:r>
          </a:p>
          <a:p>
            <a:pPr marL="0" indent="0">
              <a:buNone/>
            </a:pPr>
            <a:endParaRPr lang="fr-CA" sz="2400" dirty="0" smtClean="0"/>
          </a:p>
          <a:p>
            <a:pPr marL="0" indent="0">
              <a:buNone/>
            </a:pPr>
            <a:r>
              <a:rPr lang="fr-CA" sz="2400" dirty="0" smtClean="0"/>
              <a:t>118.5.3. </a:t>
            </a:r>
            <a:r>
              <a:rPr lang="fr-CA" sz="2400" u="sng" dirty="0" smtClean="0"/>
              <a:t>Les renseignements contenus dans les registres prévus par les articles 118.5 à 118.5.2 ont un caractère public</a:t>
            </a:r>
            <a:r>
              <a:rPr lang="fr-CA" u="sng" dirty="0" smtClean="0"/>
              <a:t>. </a:t>
            </a:r>
            <a:endParaRPr lang="fr-CA" u="sng" dirty="0"/>
          </a:p>
        </p:txBody>
      </p:sp>
    </p:spTree>
    <p:extLst>
      <p:ext uri="{BB962C8B-B14F-4D97-AF65-F5344CB8AC3E}">
        <p14:creationId xmlns:p14="http://schemas.microsoft.com/office/powerpoint/2010/main" val="4032414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5" name="Rectangle 7"/>
          <p:cNvSpPr>
            <a:spLocks noGrp="1" noChangeArrowheads="1"/>
          </p:cNvSpPr>
          <p:nvPr>
            <p:ph type="title"/>
          </p:nvPr>
        </p:nvSpPr>
        <p:spPr>
          <a:xfrm>
            <a:off x="1546683" y="188640"/>
            <a:ext cx="6986736" cy="1224136"/>
          </a:xfrm>
        </p:spPr>
        <p:txBody>
          <a:bodyPr>
            <a:normAutofit/>
          </a:bodyPr>
          <a:lstStyle/>
          <a:p>
            <a:r>
              <a:rPr lang="fr-CA" altLang="fr-FR" sz="3200" b="1" dirty="0">
                <a:solidFill>
                  <a:srgbClr val="FF0000"/>
                </a:solidFill>
              </a:rPr>
              <a:t>1.1. De la liberté </a:t>
            </a:r>
            <a:r>
              <a:rPr lang="fr-CA" altLang="fr-FR" sz="3200" b="1" dirty="0" smtClean="0">
                <a:solidFill>
                  <a:srgbClr val="FF0000"/>
                </a:solidFill>
              </a:rPr>
              <a:t>d’information au </a:t>
            </a:r>
            <a:br>
              <a:rPr lang="fr-CA" altLang="fr-FR" sz="3200" b="1" dirty="0" smtClean="0">
                <a:solidFill>
                  <a:srgbClr val="FF0000"/>
                </a:solidFill>
              </a:rPr>
            </a:br>
            <a:r>
              <a:rPr lang="fr-CA" altLang="fr-FR" sz="3200" b="1" dirty="0">
                <a:solidFill>
                  <a:srgbClr val="FF0000"/>
                </a:solidFill>
              </a:rPr>
              <a:t>	</a:t>
            </a:r>
            <a:r>
              <a:rPr lang="fr-CA" altLang="fr-FR" sz="3200" b="1" dirty="0" smtClean="0">
                <a:solidFill>
                  <a:srgbClr val="FF0000"/>
                </a:solidFill>
              </a:rPr>
              <a:t>	droit </a:t>
            </a:r>
            <a:r>
              <a:rPr lang="fr-CA" altLang="fr-FR" sz="3200" b="1" dirty="0">
                <a:solidFill>
                  <a:srgbClr val="FF0000"/>
                </a:solidFill>
              </a:rPr>
              <a:t>d’accès à l’information</a:t>
            </a:r>
          </a:p>
        </p:txBody>
      </p:sp>
      <p:sp>
        <p:nvSpPr>
          <p:cNvPr id="68616" name="Rectangle 8"/>
          <p:cNvSpPr>
            <a:spLocks noGrp="1" noChangeArrowheads="1"/>
          </p:cNvSpPr>
          <p:nvPr>
            <p:ph type="body" idx="1"/>
          </p:nvPr>
        </p:nvSpPr>
        <p:spPr>
          <a:xfrm>
            <a:off x="755576" y="1484784"/>
            <a:ext cx="8208911" cy="5040560"/>
          </a:xfrm>
        </p:spPr>
        <p:txBody>
          <a:bodyPr>
            <a:normAutofit/>
          </a:bodyPr>
          <a:lstStyle/>
          <a:p>
            <a:r>
              <a:rPr lang="fr-CA" sz="3200" dirty="0"/>
              <a:t>Droit </a:t>
            </a:r>
            <a:r>
              <a:rPr lang="fr-CA" sz="3200" dirty="0" smtClean="0"/>
              <a:t>général  </a:t>
            </a:r>
            <a:r>
              <a:rPr lang="fr-CA" sz="3200" dirty="0"/>
              <a:t>d’accès à l’information </a:t>
            </a:r>
            <a:endParaRPr lang="fr-CA" sz="3200" dirty="0" smtClean="0"/>
          </a:p>
          <a:p>
            <a:pPr marL="0" indent="0">
              <a:buNone/>
            </a:pPr>
            <a:r>
              <a:rPr lang="fr-CA" sz="2400" dirty="0" smtClean="0"/>
              <a:t>	Démocratie, </a:t>
            </a:r>
            <a:r>
              <a:rPr lang="fr-CA" sz="2400" dirty="0"/>
              <a:t>droits humains, lutte à la corruption, </a:t>
            </a:r>
            <a:r>
              <a:rPr lang="fr-CA" sz="2400" dirty="0" smtClean="0"/>
              <a:t>	reddition </a:t>
            </a:r>
            <a:r>
              <a:rPr lang="fr-CA" sz="2400" dirty="0"/>
              <a:t>de comptes, droit administratif </a:t>
            </a:r>
            <a:r>
              <a:rPr lang="fr-CA" sz="2400" dirty="0" smtClean="0"/>
              <a:t>général</a:t>
            </a:r>
          </a:p>
          <a:p>
            <a:endParaRPr lang="fr-CA" altLang="fr-FR" sz="3000" dirty="0" smtClean="0"/>
          </a:p>
          <a:p>
            <a:r>
              <a:rPr lang="fr-CA" altLang="fr-FR" sz="3000" dirty="0" smtClean="0"/>
              <a:t>Du </a:t>
            </a:r>
            <a:r>
              <a:rPr lang="fr-CA" altLang="fr-FR" sz="3000" dirty="0"/>
              <a:t>Siècle des lumières au Mur de </a:t>
            </a:r>
            <a:r>
              <a:rPr lang="fr-CA" altLang="fr-FR" sz="3000" dirty="0" smtClean="0"/>
              <a:t>Berlin</a:t>
            </a:r>
          </a:p>
          <a:p>
            <a:pPr lvl="2"/>
            <a:r>
              <a:rPr lang="fr-CA" altLang="fr-FR" sz="2600" dirty="0" smtClean="0"/>
              <a:t>DUDH (1948) liberté pensée/expression</a:t>
            </a:r>
          </a:p>
          <a:p>
            <a:pPr lvl="2"/>
            <a:r>
              <a:rPr lang="fr-CA" altLang="fr-FR" sz="2800" i="1" dirty="0" err="1" smtClean="0"/>
              <a:t>Freedom</a:t>
            </a:r>
            <a:r>
              <a:rPr lang="fr-CA" altLang="fr-FR" sz="2800" i="1" dirty="0" smtClean="0"/>
              <a:t> Of  Information </a:t>
            </a:r>
            <a:r>
              <a:rPr lang="fr-CA" altLang="fr-FR" sz="2800" i="1" dirty="0" err="1" smtClean="0"/>
              <a:t>Act</a:t>
            </a:r>
            <a:r>
              <a:rPr lang="fr-CA" altLang="fr-FR" sz="2800" dirty="0" smtClean="0"/>
              <a:t>  </a:t>
            </a:r>
            <a:r>
              <a:rPr lang="fr-CA" altLang="fr-FR" sz="2400" dirty="0" smtClean="0"/>
              <a:t>(1966, USA)</a:t>
            </a:r>
          </a:p>
          <a:p>
            <a:pPr lvl="2"/>
            <a:r>
              <a:rPr lang="fr-CA" altLang="fr-FR" sz="2800" dirty="0" smtClean="0"/>
              <a:t>2015: </a:t>
            </a:r>
            <a:r>
              <a:rPr lang="fr-CA" altLang="fr-FR" sz="2800" dirty="0"/>
              <a:t>Plus de </a:t>
            </a:r>
            <a:r>
              <a:rPr lang="fr-CA" altLang="fr-FR" sz="2800" dirty="0" smtClean="0"/>
              <a:t>100 </a:t>
            </a:r>
            <a:r>
              <a:rPr lang="fr-CA" altLang="fr-FR" sz="2800" dirty="0"/>
              <a:t>États avec des législations d’accès</a:t>
            </a:r>
          </a:p>
          <a:p>
            <a:endParaRPr lang="fr-CA" altLang="fr-FR" sz="2400" dirty="0"/>
          </a:p>
        </p:txBody>
      </p:sp>
    </p:spTree>
    <p:extLst>
      <p:ext uri="{BB962C8B-B14F-4D97-AF65-F5344CB8AC3E}">
        <p14:creationId xmlns:p14="http://schemas.microsoft.com/office/powerpoint/2010/main" val="2632393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9144" y="30904"/>
            <a:ext cx="90364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defRPr/>
            </a:pPr>
            <a:r>
              <a:rPr lang="fr-CA" sz="3200" b="1" dirty="0" smtClean="0">
                <a:solidFill>
                  <a:srgbClr val="FF0000"/>
                </a:solidFill>
                <a:cs typeface="Times New Roman" pitchFamily="18" charset="0"/>
              </a:rPr>
              <a:t>Information </a:t>
            </a:r>
            <a:r>
              <a:rPr lang="fr-CA" sz="3200" b="1" dirty="0">
                <a:solidFill>
                  <a:srgbClr val="FF0000"/>
                </a:solidFill>
                <a:cs typeface="Times New Roman" pitchFamily="18" charset="0"/>
              </a:rPr>
              <a:t>sur les conditions </a:t>
            </a:r>
            <a:r>
              <a:rPr lang="fr-CA" sz="3200" b="1" dirty="0" smtClean="0">
                <a:solidFill>
                  <a:srgbClr val="FF0000"/>
                </a:solidFill>
                <a:cs typeface="Times New Roman" pitchFamily="18" charset="0"/>
              </a:rPr>
              <a:t>d’autorisation</a:t>
            </a:r>
            <a:endParaRPr lang="fr-CA" sz="3200" b="1" kern="0" dirty="0">
              <a:solidFill>
                <a:srgbClr val="FF0000"/>
              </a:solidFill>
              <a:ea typeface="+mj-ea"/>
              <a:cs typeface="Times New Roman" pitchFamily="18" charset="0"/>
            </a:endParaRPr>
          </a:p>
        </p:txBody>
      </p:sp>
      <p:sp>
        <p:nvSpPr>
          <p:cNvPr id="9219" name="Rectangle 3"/>
          <p:cNvSpPr>
            <a:spLocks noChangeArrowheads="1"/>
          </p:cNvSpPr>
          <p:nvPr/>
        </p:nvSpPr>
        <p:spPr bwMode="auto">
          <a:xfrm>
            <a:off x="487641" y="1124744"/>
            <a:ext cx="8650103" cy="5472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90000"/>
              </a:lnSpc>
              <a:spcBef>
                <a:spcPct val="20000"/>
              </a:spcBef>
              <a:buClr>
                <a:schemeClr val="hlink"/>
              </a:buClr>
              <a:buSzPct val="60000"/>
              <a:defRPr/>
            </a:pPr>
            <a:r>
              <a:rPr lang="fr-FR" sz="2400" dirty="0" smtClean="0"/>
              <a:t>Un certificat d’autorisation a « un caractère public », mais pas « les documents en faisant partie intégrante » </a:t>
            </a:r>
            <a:r>
              <a:rPr lang="fr-CA" sz="2000" dirty="0" smtClean="0"/>
              <a:t>Récupération </a:t>
            </a:r>
            <a:r>
              <a:rPr lang="fr-CA" sz="2000" dirty="0"/>
              <a:t>Portneuf c. Québec (Ministère </a:t>
            </a:r>
            <a:r>
              <a:rPr lang="fr-CA" sz="2000" dirty="0" smtClean="0"/>
              <a:t>de l’Environnement</a:t>
            </a:r>
            <a:r>
              <a:rPr lang="fr-CA" sz="2000" dirty="0"/>
              <a:t>), [1991] C.A.I., 269 (C.Q.)</a:t>
            </a:r>
          </a:p>
          <a:p>
            <a:pPr algn="just">
              <a:lnSpc>
                <a:spcPct val="90000"/>
              </a:lnSpc>
              <a:spcBef>
                <a:spcPct val="20000"/>
              </a:spcBef>
              <a:buClr>
                <a:schemeClr val="hlink"/>
              </a:buClr>
              <a:buSzPct val="60000"/>
              <a:defRPr/>
            </a:pPr>
            <a:endParaRPr lang="fr-CA" sz="2400" dirty="0" smtClean="0">
              <a:cs typeface="Times New Roman" pitchFamily="18" charset="0"/>
            </a:endParaRPr>
          </a:p>
          <a:p>
            <a:pPr algn="just">
              <a:lnSpc>
                <a:spcPct val="90000"/>
              </a:lnSpc>
              <a:spcBef>
                <a:spcPct val="20000"/>
              </a:spcBef>
              <a:buClr>
                <a:schemeClr val="hlink"/>
              </a:buClr>
              <a:buSzPct val="60000"/>
              <a:defRPr/>
            </a:pPr>
            <a:r>
              <a:rPr lang="fr-CA" sz="2400" dirty="0" smtClean="0"/>
              <a:t>19.1</a:t>
            </a:r>
            <a:r>
              <a:rPr lang="fr-CA" sz="2400" dirty="0"/>
              <a:t>. Toute personne a droit à la qualité de </a:t>
            </a:r>
            <a:r>
              <a:rPr lang="fr-CA" sz="2400" dirty="0" smtClean="0"/>
              <a:t>l'environnement […] </a:t>
            </a:r>
            <a:r>
              <a:rPr lang="fr-CA" sz="2400" u="sng" dirty="0"/>
              <a:t>dans la mesure prévue par </a:t>
            </a:r>
            <a:r>
              <a:rPr lang="fr-CA" sz="2400" dirty="0"/>
              <a:t>la présente loi, les règlements, les ordonnances, les approbations et </a:t>
            </a:r>
            <a:r>
              <a:rPr lang="fr-CA" sz="2400" u="sng" dirty="0"/>
              <a:t>les autorisations délivrées </a:t>
            </a:r>
            <a:r>
              <a:rPr lang="fr-CA" sz="2400" dirty="0"/>
              <a:t>en vertu de l'un ou l'autre des articles de la présente loi </a:t>
            </a:r>
            <a:endParaRPr lang="fr-CA" sz="2400" dirty="0" smtClean="0"/>
          </a:p>
          <a:p>
            <a:pPr algn="just">
              <a:lnSpc>
                <a:spcPct val="90000"/>
              </a:lnSpc>
              <a:spcBef>
                <a:spcPct val="20000"/>
              </a:spcBef>
              <a:buClr>
                <a:schemeClr val="hlink"/>
              </a:buClr>
              <a:buSzPct val="60000"/>
              <a:defRPr/>
            </a:pPr>
            <a:endParaRPr lang="fr-CA" sz="2400" dirty="0" smtClean="0">
              <a:cs typeface="Times New Roman" pitchFamily="18" charset="0"/>
            </a:endParaRPr>
          </a:p>
          <a:p>
            <a:pPr algn="just">
              <a:lnSpc>
                <a:spcPct val="90000"/>
              </a:lnSpc>
              <a:spcBef>
                <a:spcPct val="20000"/>
              </a:spcBef>
              <a:buClr>
                <a:schemeClr val="hlink"/>
              </a:buClr>
              <a:buSzPct val="60000"/>
              <a:defRPr/>
            </a:pPr>
            <a:r>
              <a:rPr lang="fr-CA" sz="2400" dirty="0"/>
              <a:t>19.2. Un juge de la Cour supérieure peut accorder une injonction pour empêcher tout acte ou toute opération qui porte atteinte ou est susceptible de porter atteinte à l'exercice d'un droit conféré par l'article 19.1.</a:t>
            </a:r>
            <a:endParaRPr lang="fr-CA" sz="2400" dirty="0">
              <a:cs typeface="Times New Roman" pitchFamily="18" charset="0"/>
            </a:endParaRPr>
          </a:p>
        </p:txBody>
      </p:sp>
    </p:spTree>
    <p:extLst>
      <p:ext uri="{BB962C8B-B14F-4D97-AF65-F5344CB8AC3E}">
        <p14:creationId xmlns:p14="http://schemas.microsoft.com/office/powerpoint/2010/main" val="2571922406"/>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du-Ministère.pdf - Adobe Rea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29399"/>
          </a:xfrm>
          <a:prstGeom prst="rect">
            <a:avLst/>
          </a:prstGeom>
        </p:spPr>
      </p:pic>
    </p:spTree>
    <p:extLst>
      <p:ext uri="{BB962C8B-B14F-4D97-AF65-F5344CB8AC3E}">
        <p14:creationId xmlns:p14="http://schemas.microsoft.com/office/powerpoint/2010/main" val="33077856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576" y="1196752"/>
            <a:ext cx="8388424" cy="5400600"/>
          </a:xfrm>
        </p:spPr>
        <p:txBody>
          <a:bodyPr>
            <a:normAutofit/>
          </a:bodyPr>
          <a:lstStyle/>
          <a:p>
            <a:pPr marL="0" indent="0">
              <a:buNone/>
            </a:pPr>
            <a:r>
              <a:rPr lang="fr-CA" sz="2400" dirty="0" smtClean="0"/>
              <a:t>Documents refusés:</a:t>
            </a:r>
          </a:p>
          <a:p>
            <a:pPr marL="0" indent="0">
              <a:buNone/>
            </a:pPr>
            <a:r>
              <a:rPr lang="fr-CA" sz="2400" dirty="0" smtClean="0"/>
              <a:t>Demande de certification d’autorisation; </a:t>
            </a:r>
          </a:p>
          <a:p>
            <a:pPr marL="0" indent="0">
              <a:buNone/>
            </a:pPr>
            <a:r>
              <a:rPr lang="fr-CA" sz="2400" dirty="0" smtClean="0"/>
              <a:t>Certificat d’analyse d’eau; </a:t>
            </a:r>
          </a:p>
          <a:p>
            <a:pPr marL="0" indent="0">
              <a:buNone/>
            </a:pPr>
            <a:r>
              <a:rPr lang="fr-CA" sz="2400" dirty="0" smtClean="0"/>
              <a:t>Inventaire </a:t>
            </a:r>
            <a:r>
              <a:rPr lang="fr-CA" sz="2400" dirty="0"/>
              <a:t>de micromammifères réalisé au sein d’une tourbière non </a:t>
            </a:r>
            <a:r>
              <a:rPr lang="fr-CA" sz="2400" dirty="0" smtClean="0"/>
              <a:t>exploitée; </a:t>
            </a:r>
          </a:p>
          <a:p>
            <a:pPr marL="0" indent="0">
              <a:buNone/>
            </a:pPr>
            <a:r>
              <a:rPr lang="fr-CA" sz="2400" dirty="0" smtClean="0"/>
              <a:t>Analyse </a:t>
            </a:r>
            <a:r>
              <a:rPr lang="fr-CA" sz="2400" dirty="0"/>
              <a:t>physico-chimique des cours d’eau </a:t>
            </a:r>
            <a:r>
              <a:rPr lang="fr-CA" sz="2400" dirty="0" smtClean="0"/>
              <a:t>récepteurs; </a:t>
            </a:r>
          </a:p>
          <a:p>
            <a:pPr marL="0" indent="0">
              <a:buNone/>
            </a:pPr>
            <a:r>
              <a:rPr lang="fr-CA" sz="2400" dirty="0" smtClean="0"/>
              <a:t>Rapport </a:t>
            </a:r>
            <a:r>
              <a:rPr lang="fr-CA" sz="2400" dirty="0"/>
              <a:t>d’expertise concernant l’impact </a:t>
            </a:r>
            <a:r>
              <a:rPr lang="fr-CA" sz="2400" dirty="0" smtClean="0"/>
              <a:t>de </a:t>
            </a:r>
            <a:r>
              <a:rPr lang="fr-CA" sz="2400" dirty="0"/>
              <a:t>l’exploitation éventuelle d’une tourbière sur les eaux </a:t>
            </a:r>
            <a:r>
              <a:rPr lang="fr-CA" sz="2400" dirty="0" smtClean="0"/>
              <a:t>souterraines;</a:t>
            </a:r>
            <a:r>
              <a:rPr lang="fr-CA" sz="2400" b="1" dirty="0" smtClean="0"/>
              <a:t> </a:t>
            </a:r>
          </a:p>
          <a:p>
            <a:pPr marL="0" indent="0">
              <a:buNone/>
            </a:pPr>
            <a:r>
              <a:rPr lang="fr-CA" sz="2400" dirty="0" smtClean="0"/>
              <a:t>Lettre d’engagement </a:t>
            </a:r>
            <a:r>
              <a:rPr lang="fr-CA" sz="2400" dirty="0"/>
              <a:t>de suivi </a:t>
            </a:r>
            <a:r>
              <a:rPr lang="fr-CA" sz="2400" dirty="0" smtClean="0"/>
              <a:t>des </a:t>
            </a:r>
            <a:r>
              <a:rPr lang="fr-CA" sz="2400" dirty="0"/>
              <a:t>conditions d’exploitation </a:t>
            </a:r>
            <a:r>
              <a:rPr lang="fr-CA" sz="2400" dirty="0" smtClean="0"/>
              <a:t>souscrites, etc.</a:t>
            </a:r>
          </a:p>
        </p:txBody>
      </p:sp>
      <p:sp>
        <p:nvSpPr>
          <p:cNvPr id="5" name="Titre 1"/>
          <p:cNvSpPr>
            <a:spLocks noGrp="1"/>
          </p:cNvSpPr>
          <p:nvPr>
            <p:ph type="title"/>
          </p:nvPr>
        </p:nvSpPr>
        <p:spPr>
          <a:xfrm>
            <a:off x="1331641" y="188913"/>
            <a:ext cx="7704856" cy="936625"/>
          </a:xfrm>
        </p:spPr>
        <p:txBody>
          <a:bodyPr>
            <a:noAutofit/>
          </a:bodyPr>
          <a:lstStyle/>
          <a:p>
            <a:pPr algn="l"/>
            <a:r>
              <a:rPr lang="fr-CA" sz="2800" b="1" i="1" dirty="0" smtClean="0">
                <a:solidFill>
                  <a:srgbClr val="FF0000"/>
                </a:solidFill>
              </a:rPr>
              <a:t>Lac-St-Jean-Est </a:t>
            </a:r>
            <a:r>
              <a:rPr lang="fr-CA" sz="2800" b="1" i="1" dirty="0">
                <a:solidFill>
                  <a:srgbClr val="FF0000"/>
                </a:solidFill>
              </a:rPr>
              <a:t>(MRC) </a:t>
            </a:r>
            <a:r>
              <a:rPr lang="fr-CA" sz="2800" b="1" dirty="0">
                <a:solidFill>
                  <a:srgbClr val="FF0000"/>
                </a:solidFill>
              </a:rPr>
              <a:t>c. </a:t>
            </a:r>
            <a:r>
              <a:rPr lang="fr-CA" sz="2800" b="1" i="1" dirty="0" smtClean="0">
                <a:solidFill>
                  <a:srgbClr val="FF0000"/>
                </a:solidFill>
              </a:rPr>
              <a:t>Québec (MDDELCC</a:t>
            </a:r>
            <a:r>
              <a:rPr lang="fr-CA" sz="2800" b="1" i="1" dirty="0">
                <a:solidFill>
                  <a:srgbClr val="FF0000"/>
                </a:solidFill>
              </a:rPr>
              <a:t>), </a:t>
            </a:r>
            <a:r>
              <a:rPr lang="fr-CA" sz="2400" b="1" dirty="0">
                <a:solidFill>
                  <a:srgbClr val="FF0000"/>
                </a:solidFill>
              </a:rPr>
              <a:t>2015 QCCAI 170</a:t>
            </a:r>
            <a:r>
              <a:rPr lang="fr-CA" sz="2400" b="1" dirty="0"/>
              <a:t/>
            </a:r>
            <a:br>
              <a:rPr lang="fr-CA" sz="2400" b="1" dirty="0"/>
            </a:br>
            <a:endParaRPr lang="fr-CA" sz="2400" b="1" dirty="0"/>
          </a:p>
        </p:txBody>
      </p:sp>
    </p:spTree>
    <p:extLst>
      <p:ext uri="{BB962C8B-B14F-4D97-AF65-F5344CB8AC3E}">
        <p14:creationId xmlns:p14="http://schemas.microsoft.com/office/powerpoint/2010/main" val="36517035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16632"/>
            <a:ext cx="8229600" cy="864096"/>
          </a:xfrm>
        </p:spPr>
        <p:txBody>
          <a:bodyPr>
            <a:noAutofit/>
          </a:bodyPr>
          <a:lstStyle/>
          <a:p>
            <a:pPr algn="l"/>
            <a:r>
              <a:rPr lang="fr-CA" sz="2800" b="1" i="1" dirty="0" smtClean="0">
                <a:solidFill>
                  <a:srgbClr val="FF0000"/>
                </a:solidFill>
              </a:rPr>
              <a:t>        Lac-St-Jean-Est </a:t>
            </a:r>
            <a:r>
              <a:rPr lang="fr-CA" sz="2800" b="1" i="1" dirty="0">
                <a:solidFill>
                  <a:srgbClr val="FF0000"/>
                </a:solidFill>
              </a:rPr>
              <a:t>(MRC</a:t>
            </a:r>
            <a:r>
              <a:rPr lang="fr-CA" sz="2800" b="1" i="1" dirty="0" smtClean="0">
                <a:solidFill>
                  <a:srgbClr val="FF0000"/>
                </a:solidFill>
              </a:rPr>
              <a:t>) c. Québec (suite)</a:t>
            </a:r>
            <a:r>
              <a:rPr lang="fr-CA" sz="2400" b="1" dirty="0">
                <a:solidFill>
                  <a:srgbClr val="FF0000"/>
                </a:solidFill>
              </a:rPr>
              <a:t/>
            </a:r>
            <a:br>
              <a:rPr lang="fr-CA" sz="2400" b="1" dirty="0">
                <a:solidFill>
                  <a:srgbClr val="FF0000"/>
                </a:solidFill>
              </a:rPr>
            </a:br>
            <a:endParaRPr lang="fr-CA" sz="2400" b="1" dirty="0">
              <a:solidFill>
                <a:srgbClr val="FF0000"/>
              </a:solidFill>
            </a:endParaRPr>
          </a:p>
        </p:txBody>
      </p:sp>
      <p:sp>
        <p:nvSpPr>
          <p:cNvPr id="3" name="Espace réservé du contenu 2"/>
          <p:cNvSpPr>
            <a:spLocks noGrp="1"/>
          </p:cNvSpPr>
          <p:nvPr>
            <p:ph idx="1"/>
          </p:nvPr>
        </p:nvSpPr>
        <p:spPr>
          <a:xfrm>
            <a:off x="611560" y="1196752"/>
            <a:ext cx="8352928" cy="5400600"/>
          </a:xfrm>
        </p:spPr>
        <p:txBody>
          <a:bodyPr>
            <a:noAutofit/>
          </a:bodyPr>
          <a:lstStyle/>
          <a:p>
            <a:pPr marL="0" indent="0">
              <a:buNone/>
            </a:pPr>
            <a:r>
              <a:rPr lang="fr-CA" sz="2400" dirty="0" smtClean="0"/>
              <a:t>Promoteur: « la </a:t>
            </a:r>
            <a:r>
              <a:rPr lang="fr-CA" sz="2400" dirty="0"/>
              <a:t>compétition en connaissance de ces informations pourrait tenter de mettre des </a:t>
            </a:r>
            <a:r>
              <a:rPr lang="fr-CA" sz="2400" dirty="0" smtClean="0"/>
              <a:t>embûches ». (par. 100)</a:t>
            </a:r>
          </a:p>
          <a:p>
            <a:pPr marL="0" indent="0">
              <a:buNone/>
            </a:pPr>
            <a:endParaRPr lang="fr-CA" sz="2400" dirty="0"/>
          </a:p>
          <a:p>
            <a:pPr marL="0" indent="0">
              <a:buNone/>
            </a:pPr>
            <a:r>
              <a:rPr lang="fr-CA" sz="2400" dirty="0" smtClean="0"/>
              <a:t>Ministère: « Le </a:t>
            </a:r>
            <a:r>
              <a:rPr lang="fr-CA" sz="2400" dirty="0"/>
              <a:t>MDDELCC considère que les documents annexés aux certificats d’autorisation appartiennent à Tourbières Lambert et qu’ils sont traités comme étant de nature confidentielle. La règle interne quant à l’accès aux documents concernant des tiers fait en sorte qu’il revient au tiers concerné de statuer quant à l’accessibilité des documents en regard du caractère </a:t>
            </a:r>
            <a:r>
              <a:rPr lang="fr-CA" sz="2400" dirty="0" smtClean="0"/>
              <a:t>des renseignements détenus ». (par. 29)</a:t>
            </a:r>
          </a:p>
        </p:txBody>
      </p:sp>
    </p:spTree>
    <p:extLst>
      <p:ext uri="{BB962C8B-B14F-4D97-AF65-F5344CB8AC3E}">
        <p14:creationId xmlns:p14="http://schemas.microsoft.com/office/powerpoint/2010/main" val="39325155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260648"/>
            <a:ext cx="7632848" cy="792088"/>
          </a:xfrm>
        </p:spPr>
        <p:txBody>
          <a:bodyPr>
            <a:normAutofit fontScale="90000"/>
          </a:bodyPr>
          <a:lstStyle/>
          <a:p>
            <a:r>
              <a:rPr lang="fr-CA" b="1" dirty="0" smtClean="0">
                <a:solidFill>
                  <a:srgbClr val="FF0000"/>
                </a:solidFill>
              </a:rPr>
              <a:t>3- Une réforme de nos mécanismes d’information est nécessaire</a:t>
            </a:r>
            <a:endParaRPr lang="fr-CA" b="1" dirty="0">
              <a:solidFill>
                <a:srgbClr val="FF0000"/>
              </a:solidFill>
            </a:endParaRPr>
          </a:p>
        </p:txBody>
      </p:sp>
      <p:sp>
        <p:nvSpPr>
          <p:cNvPr id="3" name="Espace réservé du contenu 2"/>
          <p:cNvSpPr>
            <a:spLocks noGrp="1"/>
          </p:cNvSpPr>
          <p:nvPr>
            <p:ph idx="1"/>
          </p:nvPr>
        </p:nvSpPr>
        <p:spPr>
          <a:xfrm>
            <a:off x="683568" y="1484784"/>
            <a:ext cx="8424936" cy="5373216"/>
          </a:xfrm>
        </p:spPr>
        <p:txBody>
          <a:bodyPr>
            <a:noAutofit/>
          </a:bodyPr>
          <a:lstStyle/>
          <a:p>
            <a:pPr algn="just"/>
            <a:r>
              <a:rPr lang="fr-CA" sz="2800" b="1" dirty="0"/>
              <a:t>Perspectives et questions </a:t>
            </a:r>
            <a:r>
              <a:rPr lang="fr-CA" sz="2800" b="1" dirty="0" smtClean="0"/>
              <a:t>théoriques</a:t>
            </a:r>
          </a:p>
          <a:p>
            <a:pPr lvl="1"/>
            <a:r>
              <a:rPr lang="fr-CA" sz="2600" dirty="0"/>
              <a:t>L’information comme nouvelle forme de régulation </a:t>
            </a:r>
            <a:r>
              <a:rPr lang="fr-CA" sz="2600" dirty="0" smtClean="0"/>
              <a:t>(environnementale et/ou autres).</a:t>
            </a:r>
          </a:p>
          <a:p>
            <a:endParaRPr lang="fr-CA" sz="2800" dirty="0"/>
          </a:p>
          <a:p>
            <a:pPr lvl="1"/>
            <a:r>
              <a:rPr lang="fr-CA" sz="2600" dirty="0" smtClean="0"/>
              <a:t>Égalité </a:t>
            </a:r>
            <a:r>
              <a:rPr lang="fr-CA" sz="2600" dirty="0"/>
              <a:t>d’accès à </a:t>
            </a:r>
            <a:r>
              <a:rPr lang="fr-CA" sz="2600" dirty="0" smtClean="0"/>
              <a:t>l’information, </a:t>
            </a:r>
            <a:r>
              <a:rPr lang="fr-CA" sz="2600" dirty="0"/>
              <a:t>démocratie délibérative et légitimité des normes.</a:t>
            </a:r>
          </a:p>
          <a:p>
            <a:endParaRPr lang="fr-CA" sz="2800" dirty="0"/>
          </a:p>
          <a:p>
            <a:pPr lvl="1"/>
            <a:r>
              <a:rPr lang="fr-CA" sz="2600" dirty="0"/>
              <a:t>L’information environnementale, patrimoine commun ou chose commune?</a:t>
            </a:r>
          </a:p>
          <a:p>
            <a:pPr marL="0" indent="0" algn="just">
              <a:buNone/>
            </a:pPr>
            <a:endParaRPr lang="fr-CA" sz="2800" dirty="0"/>
          </a:p>
        </p:txBody>
      </p:sp>
    </p:spTree>
    <p:extLst>
      <p:ext uri="{BB962C8B-B14F-4D97-AF65-F5344CB8AC3E}">
        <p14:creationId xmlns:p14="http://schemas.microsoft.com/office/powerpoint/2010/main" val="5982144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1331640" y="548680"/>
            <a:ext cx="7812360" cy="649288"/>
          </a:xfrm>
        </p:spPr>
        <p:txBody>
          <a:bodyPr>
            <a:normAutofit/>
          </a:bodyPr>
          <a:lstStyle/>
          <a:p>
            <a:r>
              <a:rPr lang="fr-CA" sz="3200" b="1" dirty="0" smtClean="0">
                <a:solidFill>
                  <a:srgbClr val="FF0000"/>
                </a:solidFill>
              </a:rPr>
              <a:t>Une architecture juridique à repenser</a:t>
            </a:r>
            <a:endParaRPr lang="fr-FR" sz="3200" b="1" dirty="0" smtClean="0">
              <a:solidFill>
                <a:srgbClr val="FF0000"/>
              </a:solidFill>
            </a:endParaRPr>
          </a:p>
        </p:txBody>
      </p:sp>
      <p:sp>
        <p:nvSpPr>
          <p:cNvPr id="40963" name="Rectangle 3"/>
          <p:cNvSpPr>
            <a:spLocks noGrp="1"/>
          </p:cNvSpPr>
          <p:nvPr>
            <p:ph idx="1"/>
          </p:nvPr>
        </p:nvSpPr>
        <p:spPr>
          <a:xfrm>
            <a:off x="683568" y="1556792"/>
            <a:ext cx="8352482" cy="4767808"/>
          </a:xfrm>
        </p:spPr>
        <p:txBody>
          <a:bodyPr>
            <a:normAutofit/>
          </a:bodyPr>
          <a:lstStyle/>
          <a:p>
            <a:pPr marL="0" indent="0" fontAlgn="auto">
              <a:lnSpc>
                <a:spcPct val="80000"/>
              </a:lnSpc>
              <a:spcAft>
                <a:spcPct val="10000"/>
              </a:spcAft>
              <a:buClr>
                <a:schemeClr val="accent3"/>
              </a:buClr>
              <a:buFont typeface="Wingdings 2"/>
              <a:buNone/>
              <a:defRPr/>
            </a:pPr>
            <a:r>
              <a:rPr lang="fr-CA" sz="2800" b="1" dirty="0" smtClean="0"/>
              <a:t>PRINCIPE: ÉGALITÉ D’ACCÈS À L’INFORMATION</a:t>
            </a:r>
          </a:p>
          <a:p>
            <a:pPr marL="0" indent="0" fontAlgn="auto">
              <a:lnSpc>
                <a:spcPct val="80000"/>
              </a:lnSpc>
              <a:spcAft>
                <a:spcPct val="10000"/>
              </a:spcAft>
              <a:buClr>
                <a:schemeClr val="accent3"/>
              </a:buClr>
              <a:buFont typeface="Wingdings 2"/>
              <a:buNone/>
              <a:defRPr/>
            </a:pPr>
            <a:r>
              <a:rPr lang="fr-CA" sz="2800" b="1" dirty="0"/>
              <a:t> </a:t>
            </a:r>
            <a:r>
              <a:rPr lang="fr-CA" sz="2800" b="1" dirty="0" smtClean="0"/>
              <a:t>                     ENVIRONNEMENTALE</a:t>
            </a:r>
          </a:p>
          <a:p>
            <a:pPr marL="274320" indent="-274320">
              <a:lnSpc>
                <a:spcPct val="80000"/>
              </a:lnSpc>
              <a:spcAft>
                <a:spcPct val="10000"/>
              </a:spcAft>
              <a:buClr>
                <a:schemeClr val="accent3"/>
              </a:buClr>
              <a:buFont typeface="Wingdings 2"/>
              <a:buChar char=""/>
              <a:defRPr/>
            </a:pPr>
            <a:r>
              <a:rPr lang="fr-CA" sz="2400" dirty="0"/>
              <a:t>Définir : « information environnementale », « secret industriel » et « autorité publique ».</a:t>
            </a:r>
          </a:p>
          <a:p>
            <a:pPr marL="274320" indent="-274320" fontAlgn="auto">
              <a:lnSpc>
                <a:spcPct val="80000"/>
              </a:lnSpc>
              <a:spcAft>
                <a:spcPct val="10000"/>
              </a:spcAft>
              <a:buClr>
                <a:schemeClr val="accent3"/>
              </a:buClr>
              <a:buFont typeface="Wingdings 2"/>
              <a:buChar char=""/>
              <a:defRPr/>
            </a:pPr>
            <a:r>
              <a:rPr lang="fr-CA" sz="2400" dirty="0" smtClean="0">
                <a:solidFill>
                  <a:srgbClr val="FF3399"/>
                </a:solidFill>
              </a:rPr>
              <a:t>Application au secteur privé lorsque permet de défendre un droit.</a:t>
            </a:r>
          </a:p>
          <a:p>
            <a:pPr marL="274320" indent="-274320" fontAlgn="auto">
              <a:lnSpc>
                <a:spcPct val="80000"/>
              </a:lnSpc>
              <a:spcAft>
                <a:spcPct val="10000"/>
              </a:spcAft>
              <a:buClr>
                <a:schemeClr val="accent3"/>
              </a:buClr>
              <a:buFont typeface="Wingdings 2"/>
              <a:buChar char=""/>
              <a:defRPr/>
            </a:pPr>
            <a:r>
              <a:rPr lang="fr-CA" sz="2400" dirty="0" smtClean="0"/>
              <a:t>Généralisation des mécanismes de divulgation obligatoire.</a:t>
            </a:r>
          </a:p>
          <a:p>
            <a:pPr marL="274320" indent="-274320" fontAlgn="auto">
              <a:lnSpc>
                <a:spcPct val="80000"/>
              </a:lnSpc>
              <a:spcAft>
                <a:spcPct val="10000"/>
              </a:spcAft>
              <a:buClr>
                <a:schemeClr val="accent3"/>
              </a:buClr>
              <a:buFont typeface="Wingdings 2"/>
              <a:buChar char=""/>
              <a:defRPr/>
            </a:pPr>
            <a:r>
              <a:rPr lang="fr-CA" sz="2400" dirty="0" smtClean="0">
                <a:solidFill>
                  <a:srgbClr val="FF3399"/>
                </a:solidFill>
              </a:rPr>
              <a:t>Introduire notion « d’intérêt public » dans la Loi sur l’accès.</a:t>
            </a:r>
          </a:p>
          <a:p>
            <a:pPr marL="274320" indent="-274320" fontAlgn="auto">
              <a:lnSpc>
                <a:spcPct val="80000"/>
              </a:lnSpc>
              <a:spcAft>
                <a:spcPct val="10000"/>
              </a:spcAft>
              <a:buClr>
                <a:schemeClr val="accent3"/>
              </a:buClr>
              <a:buFont typeface="Wingdings 2"/>
              <a:buChar char=""/>
              <a:defRPr/>
            </a:pPr>
            <a:r>
              <a:rPr lang="fr-CA" sz="2400" dirty="0" smtClean="0"/>
              <a:t>Infraction pénale: rétention d’information ou fausses informations.</a:t>
            </a:r>
          </a:p>
          <a:p>
            <a:pPr marL="274320" indent="-274320" fontAlgn="auto">
              <a:lnSpc>
                <a:spcPct val="80000"/>
              </a:lnSpc>
              <a:spcAft>
                <a:spcPts val="0"/>
              </a:spcAft>
              <a:buClr>
                <a:schemeClr val="accent3"/>
              </a:buClr>
              <a:buFont typeface="Wingdings 2"/>
              <a:buChar char=""/>
              <a:defRPr/>
            </a:pPr>
            <a:endParaRPr lang="fr-CA" sz="2000" dirty="0" smtClean="0"/>
          </a:p>
          <a:p>
            <a:pPr marL="274320" indent="-274320" fontAlgn="auto">
              <a:lnSpc>
                <a:spcPct val="80000"/>
              </a:lnSpc>
              <a:spcAft>
                <a:spcPts val="0"/>
              </a:spcAft>
              <a:buClr>
                <a:schemeClr val="accent3"/>
              </a:buClr>
              <a:buFont typeface="Wingdings 2"/>
              <a:buChar char=""/>
              <a:defRPr/>
            </a:pPr>
            <a:endParaRPr lang="fr-FR" sz="2200" dirty="0" smtClean="0"/>
          </a:p>
        </p:txBody>
      </p:sp>
    </p:spTree>
    <p:extLst>
      <p:ext uri="{BB962C8B-B14F-4D97-AF65-F5344CB8AC3E}">
        <p14:creationId xmlns:p14="http://schemas.microsoft.com/office/powerpoint/2010/main" val="33708321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A" dirty="0"/>
          </a:p>
        </p:txBody>
      </p:sp>
      <p:sp>
        <p:nvSpPr>
          <p:cNvPr id="3" name="Espace réservé du contenu 2"/>
          <p:cNvSpPr>
            <a:spLocks noGrp="1"/>
          </p:cNvSpPr>
          <p:nvPr>
            <p:ph idx="1"/>
          </p:nvPr>
        </p:nvSpPr>
        <p:spPr>
          <a:xfrm>
            <a:off x="1331640" y="1700808"/>
            <a:ext cx="7562800" cy="4210414"/>
          </a:xfrm>
        </p:spPr>
        <p:txBody>
          <a:bodyPr/>
          <a:lstStyle/>
          <a:p>
            <a:pPr marL="0" indent="0">
              <a:buNone/>
            </a:pPr>
            <a:endParaRPr lang="fr-CA" dirty="0" smtClean="0"/>
          </a:p>
          <a:p>
            <a:pPr marL="0" indent="0">
              <a:buNone/>
            </a:pPr>
            <a:endParaRPr lang="fr-CA" dirty="0"/>
          </a:p>
          <a:p>
            <a:pPr marL="0" indent="0" algn="ctr">
              <a:buNone/>
            </a:pPr>
            <a:r>
              <a:rPr lang="fr-CA" sz="3600" b="1" dirty="0" smtClean="0">
                <a:solidFill>
                  <a:srgbClr val="FF0000"/>
                </a:solidFill>
              </a:rPr>
              <a:t>Merci de votre attention</a:t>
            </a:r>
          </a:p>
          <a:p>
            <a:pPr marL="0" indent="0" algn="ctr">
              <a:buNone/>
            </a:pPr>
            <a:endParaRPr lang="fr-CA" sz="3600" b="1" dirty="0">
              <a:solidFill>
                <a:srgbClr val="FF0000"/>
              </a:solidFill>
            </a:endParaRPr>
          </a:p>
          <a:p>
            <a:pPr marL="0" indent="0" algn="ctr">
              <a:buNone/>
            </a:pPr>
            <a:r>
              <a:rPr lang="fr-CA" sz="3600" b="1" dirty="0" smtClean="0">
                <a:solidFill>
                  <a:srgbClr val="FF0000"/>
                </a:solidFill>
              </a:rPr>
              <a:t>Au plaisir de répondre à vos questions…</a:t>
            </a:r>
          </a:p>
          <a:p>
            <a:pPr marL="0" indent="0" algn="ctr">
              <a:buNone/>
            </a:pPr>
            <a:endParaRPr lang="fr-CA" sz="3600" b="1" dirty="0">
              <a:solidFill>
                <a:srgbClr val="FF0000"/>
              </a:solidFill>
            </a:endParaRPr>
          </a:p>
        </p:txBody>
      </p:sp>
    </p:spTree>
    <p:extLst>
      <p:ext uri="{BB962C8B-B14F-4D97-AF65-F5344CB8AC3E}">
        <p14:creationId xmlns:p14="http://schemas.microsoft.com/office/powerpoint/2010/main" val="491632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332656"/>
            <a:ext cx="8229600" cy="936104"/>
          </a:xfrm>
        </p:spPr>
        <p:txBody>
          <a:bodyPr>
            <a:normAutofit fontScale="90000"/>
          </a:bodyPr>
          <a:lstStyle/>
          <a:p>
            <a:r>
              <a:rPr lang="fr-CA" altLang="fr-FR" sz="3200" b="1" i="1" dirty="0" smtClean="0"/>
              <a:t>         </a:t>
            </a:r>
            <a:r>
              <a:rPr lang="fr-CA" altLang="fr-FR" sz="3100" b="1" i="1" dirty="0" smtClean="0">
                <a:solidFill>
                  <a:srgbClr val="FF0000"/>
                </a:solidFill>
              </a:rPr>
              <a:t>Convention </a:t>
            </a:r>
            <a:r>
              <a:rPr lang="fr-CA" altLang="fr-FR" sz="3100" b="1" i="1" dirty="0">
                <a:solidFill>
                  <a:srgbClr val="FF0000"/>
                </a:solidFill>
              </a:rPr>
              <a:t>du Conseil de l’Europe sur </a:t>
            </a:r>
            <a:r>
              <a:rPr lang="fr-CA" altLang="fr-FR" sz="3100" b="1" i="1" dirty="0" smtClean="0">
                <a:solidFill>
                  <a:srgbClr val="FF0000"/>
                </a:solidFill>
              </a:rPr>
              <a:t>          		l’accès </a:t>
            </a:r>
            <a:r>
              <a:rPr lang="fr-CA" altLang="fr-FR" sz="3100" b="1" i="1" dirty="0">
                <a:solidFill>
                  <a:srgbClr val="FF0000"/>
                </a:solidFill>
              </a:rPr>
              <a:t>aux documents publics</a:t>
            </a:r>
            <a:r>
              <a:rPr lang="fr-CA" altLang="fr-FR" sz="3100" dirty="0">
                <a:solidFill>
                  <a:srgbClr val="FF0000"/>
                </a:solidFill>
              </a:rPr>
              <a:t> </a:t>
            </a:r>
            <a:r>
              <a:rPr lang="fr-CA" altLang="fr-FR" sz="2800" dirty="0" smtClean="0">
                <a:solidFill>
                  <a:srgbClr val="FF0000"/>
                </a:solidFill>
              </a:rPr>
              <a:t>(2009)</a:t>
            </a:r>
            <a:endParaRPr lang="fr-CA" altLang="fr-FR" sz="2800" dirty="0">
              <a:solidFill>
                <a:srgbClr val="FF0000"/>
              </a:solidFill>
            </a:endParaRPr>
          </a:p>
        </p:txBody>
      </p:sp>
      <p:sp>
        <p:nvSpPr>
          <p:cNvPr id="75779" name="Rectangle 3"/>
          <p:cNvSpPr>
            <a:spLocks noGrp="1" noChangeArrowheads="1"/>
          </p:cNvSpPr>
          <p:nvPr>
            <p:ph type="body" idx="1"/>
          </p:nvPr>
        </p:nvSpPr>
        <p:spPr>
          <a:xfrm>
            <a:off x="457200" y="1556792"/>
            <a:ext cx="8686800" cy="4767809"/>
          </a:xfrm>
        </p:spPr>
        <p:txBody>
          <a:bodyPr>
            <a:normAutofit/>
          </a:bodyPr>
          <a:lstStyle/>
          <a:p>
            <a:pPr marL="0" indent="0" algn="just">
              <a:lnSpc>
                <a:spcPct val="80000"/>
              </a:lnSpc>
              <a:buNone/>
            </a:pPr>
            <a:r>
              <a:rPr lang="fr-CA" altLang="fr-FR" sz="2800" dirty="0" smtClean="0"/>
              <a:t>La </a:t>
            </a:r>
            <a:r>
              <a:rPr lang="fr-CA" altLang="fr-FR" sz="2800" dirty="0"/>
              <a:t>transparence des organes de l’État est l’un des éléments clés de la bonne gouvernance et l’un des aspects qui révèle le mieux l’existence ou non d’une société véritablement démocratique et pluraliste, opposée à toute forme de corruption, capable de critiquer ceux qui la gouvernent et ouverte à la participation éclairée des citoyens dans les questions d’intérêt général. Le droit d’accès aux documents publics est également essentiel pour l’épanouissement des personnes et pour l’exercice des droits de l’Homme fondamentaux. Il renforce également la légitimité des autorités publiques. </a:t>
            </a:r>
          </a:p>
        </p:txBody>
      </p:sp>
    </p:spTree>
    <p:extLst>
      <p:ext uri="{BB962C8B-B14F-4D97-AF65-F5344CB8AC3E}">
        <p14:creationId xmlns:p14="http://schemas.microsoft.com/office/powerpoint/2010/main" val="3879261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475657" y="116632"/>
            <a:ext cx="7058744" cy="1296144"/>
          </a:xfrm>
        </p:spPr>
        <p:txBody>
          <a:bodyPr>
            <a:normAutofit/>
          </a:bodyPr>
          <a:lstStyle/>
          <a:p>
            <a:r>
              <a:rPr lang="fr-CA" altLang="fr-FR" sz="3200" b="1" i="1" dirty="0">
                <a:solidFill>
                  <a:srgbClr val="FF0000"/>
                </a:solidFill>
              </a:rPr>
              <a:t>Convention américaine des droits de l’homme</a:t>
            </a:r>
            <a:r>
              <a:rPr lang="fr-CA" altLang="fr-FR" sz="4000" dirty="0">
                <a:solidFill>
                  <a:srgbClr val="FF0000"/>
                </a:solidFill>
              </a:rPr>
              <a:t> </a:t>
            </a:r>
            <a:r>
              <a:rPr lang="fr-CA" altLang="fr-FR" sz="2800" dirty="0">
                <a:solidFill>
                  <a:srgbClr val="FF0000"/>
                </a:solidFill>
              </a:rPr>
              <a:t>(art. 13)</a:t>
            </a:r>
          </a:p>
        </p:txBody>
      </p:sp>
      <p:sp>
        <p:nvSpPr>
          <p:cNvPr id="76803" name="Rectangle 3"/>
          <p:cNvSpPr>
            <a:spLocks noGrp="1" noChangeArrowheads="1"/>
          </p:cNvSpPr>
          <p:nvPr>
            <p:ph type="body" idx="1"/>
          </p:nvPr>
        </p:nvSpPr>
        <p:spPr>
          <a:xfrm>
            <a:off x="899592" y="1556792"/>
            <a:ext cx="7992887" cy="4354430"/>
          </a:xfrm>
        </p:spPr>
        <p:txBody>
          <a:bodyPr>
            <a:normAutofit/>
          </a:bodyPr>
          <a:lstStyle/>
          <a:p>
            <a:r>
              <a:rPr lang="fr-CA" altLang="fr-FR" sz="2400" dirty="0"/>
              <a:t>Toute personne a droit à la liberté de pensée et d'expression; ce droit comprend la liberté de rechercher, de recevoir et de répandre des informations et des idées de toute espèce [..]</a:t>
            </a:r>
          </a:p>
          <a:p>
            <a:endParaRPr lang="fr-CA" altLang="fr-FR" sz="2400" dirty="0"/>
          </a:p>
          <a:p>
            <a:r>
              <a:rPr lang="en-CA" altLang="fr-FR" sz="2400" dirty="0"/>
              <a:t>I/A Court H.R., </a:t>
            </a:r>
            <a:r>
              <a:rPr lang="en-CA" altLang="fr-FR" sz="2400" i="1" dirty="0"/>
              <a:t>Claude Reyes et al,.</a:t>
            </a:r>
            <a:r>
              <a:rPr lang="en-CA" altLang="fr-FR" sz="2400" dirty="0"/>
              <a:t> v. </a:t>
            </a:r>
            <a:r>
              <a:rPr lang="en-CA" altLang="fr-FR" sz="2400" i="1" dirty="0"/>
              <a:t>Chile</a:t>
            </a:r>
            <a:r>
              <a:rPr lang="en-CA" altLang="fr-FR" sz="2400" dirty="0"/>
              <a:t>, Judgment of September 2006, Series C no 151. </a:t>
            </a:r>
            <a:r>
              <a:rPr lang="fr-CA" altLang="fr-FR" sz="2400" dirty="0">
                <a:hlinkClick r:id="rId2"/>
              </a:rPr>
              <a:t>http://www.corteidh.or.cr/docs/casos/articulos/seriec_151_ing.pdf</a:t>
            </a:r>
            <a:r>
              <a:rPr lang="fr-CA" altLang="fr-FR" dirty="0"/>
              <a:t> </a:t>
            </a:r>
          </a:p>
        </p:txBody>
      </p:sp>
    </p:spTree>
    <p:extLst>
      <p:ext uri="{BB962C8B-B14F-4D97-AF65-F5344CB8AC3E}">
        <p14:creationId xmlns:p14="http://schemas.microsoft.com/office/powerpoint/2010/main" val="127674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331640" y="0"/>
            <a:ext cx="7704856" cy="1556792"/>
          </a:xfrm>
        </p:spPr>
        <p:txBody>
          <a:bodyPr>
            <a:normAutofit fontScale="90000"/>
          </a:bodyPr>
          <a:lstStyle/>
          <a:p>
            <a:r>
              <a:rPr lang="fr-CA" altLang="fr-FR" sz="3200" dirty="0">
                <a:solidFill>
                  <a:srgbClr val="FF0000"/>
                </a:solidFill>
              </a:rPr>
              <a:t>Premier tribunal international qui reconnaît explicitement le </a:t>
            </a:r>
            <a:r>
              <a:rPr lang="fr-CA" altLang="fr-FR" sz="3200" u="sng" dirty="0">
                <a:solidFill>
                  <a:srgbClr val="FF0000"/>
                </a:solidFill>
              </a:rPr>
              <a:t>droit d’accès </a:t>
            </a:r>
            <a:r>
              <a:rPr lang="fr-CA" altLang="fr-FR" sz="3200" dirty="0">
                <a:solidFill>
                  <a:srgbClr val="FF0000"/>
                </a:solidFill>
              </a:rPr>
              <a:t>à l’information</a:t>
            </a:r>
            <a:r>
              <a:rPr lang="fr-CA" altLang="fr-FR" sz="4000" dirty="0"/>
              <a:t/>
            </a:r>
            <a:br>
              <a:rPr lang="fr-CA" altLang="fr-FR" sz="4000" dirty="0"/>
            </a:br>
            <a:endParaRPr lang="fr-CA" altLang="fr-FR" sz="4000" dirty="0"/>
          </a:p>
        </p:txBody>
      </p:sp>
      <p:sp>
        <p:nvSpPr>
          <p:cNvPr id="77827" name="Rectangle 3"/>
          <p:cNvSpPr>
            <a:spLocks noGrp="1" noChangeArrowheads="1"/>
          </p:cNvSpPr>
          <p:nvPr>
            <p:ph type="body" idx="1"/>
          </p:nvPr>
        </p:nvSpPr>
        <p:spPr>
          <a:xfrm>
            <a:off x="827584" y="1700808"/>
            <a:ext cx="8136903" cy="4210414"/>
          </a:xfrm>
        </p:spPr>
        <p:txBody>
          <a:bodyPr>
            <a:normAutofit/>
          </a:bodyPr>
          <a:lstStyle/>
          <a:p>
            <a:pPr marL="0" indent="0">
              <a:buNone/>
            </a:pPr>
            <a:r>
              <a:rPr lang="en-US" altLang="fr-FR" sz="2800" dirty="0" smtClean="0"/>
              <a:t>In </a:t>
            </a:r>
            <a:r>
              <a:rPr lang="en-US" altLang="fr-FR" sz="2800" dirty="0"/>
              <a:t>this way, </a:t>
            </a:r>
            <a:r>
              <a:rPr lang="en-US" altLang="fr-FR" sz="2800" u="sng" dirty="0"/>
              <a:t>the right to freedom of thought and expression includes the protection of the right of access to State-held information</a:t>
            </a:r>
            <a:r>
              <a:rPr lang="en-US" altLang="fr-FR" sz="2800" dirty="0"/>
              <a:t>, which also clearly includes the </a:t>
            </a:r>
            <a:r>
              <a:rPr lang="en-US" altLang="fr-FR" sz="2800" u="sng" dirty="0"/>
              <a:t>two dimensions, individual and social</a:t>
            </a:r>
            <a:r>
              <a:rPr lang="en-US" altLang="fr-FR" sz="2800" dirty="0"/>
              <a:t>, of the right to freedom of thought and expression that must be guaranteed simultaneously by the State</a:t>
            </a:r>
            <a:r>
              <a:rPr lang="fr-CA" altLang="fr-FR" dirty="0"/>
              <a:t> </a:t>
            </a:r>
          </a:p>
        </p:txBody>
      </p:sp>
    </p:spTree>
    <p:extLst>
      <p:ext uri="{BB962C8B-B14F-4D97-AF65-F5344CB8AC3E}">
        <p14:creationId xmlns:p14="http://schemas.microsoft.com/office/powerpoint/2010/main" val="1092370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2"/>
          <p:cNvSpPr>
            <a:spLocks noGrp="1"/>
          </p:cNvSpPr>
          <p:nvPr>
            <p:ph type="title"/>
          </p:nvPr>
        </p:nvSpPr>
        <p:spPr>
          <a:xfrm>
            <a:off x="1475655" y="188641"/>
            <a:ext cx="7416825" cy="1080119"/>
          </a:xfrm>
        </p:spPr>
        <p:txBody>
          <a:bodyPr>
            <a:normAutofit/>
          </a:bodyPr>
          <a:lstStyle/>
          <a:p>
            <a:r>
              <a:rPr lang="fr-CA" sz="3200" b="1" dirty="0" smtClean="0">
                <a:solidFill>
                  <a:srgbClr val="FF0000"/>
                </a:solidFill>
                <a:latin typeface="Arial" charset="0"/>
              </a:rPr>
              <a:t>1.2 Le droit d’accès à l’information 	 		environnementale</a:t>
            </a:r>
          </a:p>
        </p:txBody>
      </p:sp>
      <p:sp>
        <p:nvSpPr>
          <p:cNvPr id="7171" name="Espace réservé du contenu 3"/>
          <p:cNvSpPr>
            <a:spLocks noGrp="1"/>
          </p:cNvSpPr>
          <p:nvPr>
            <p:ph idx="1"/>
          </p:nvPr>
        </p:nvSpPr>
        <p:spPr>
          <a:xfrm>
            <a:off x="457200" y="1340768"/>
            <a:ext cx="8686800" cy="5184576"/>
          </a:xfrm>
        </p:spPr>
        <p:txBody>
          <a:bodyPr>
            <a:normAutofit/>
          </a:bodyPr>
          <a:lstStyle/>
          <a:p>
            <a:pPr marL="342900" lvl="1" indent="-342900"/>
            <a:r>
              <a:rPr lang="fr-CA" sz="2800" dirty="0" smtClean="0"/>
              <a:t>Droit </a:t>
            </a:r>
            <a:r>
              <a:rPr lang="fr-CA" sz="2800" dirty="0"/>
              <a:t>procédural nécessaire à la mise en œuvre du droit </a:t>
            </a:r>
            <a:r>
              <a:rPr lang="fr-CA" sz="2800" b="1" dirty="0"/>
              <a:t>À</a:t>
            </a:r>
            <a:r>
              <a:rPr lang="fr-CA" sz="2800" dirty="0"/>
              <a:t> l’environnement et des règles du droit </a:t>
            </a:r>
            <a:r>
              <a:rPr lang="fr-CA" sz="2800" b="1" dirty="0"/>
              <a:t>DE</a:t>
            </a:r>
            <a:r>
              <a:rPr lang="fr-CA" sz="2800" dirty="0"/>
              <a:t> l’environnement  (ex: New </a:t>
            </a:r>
            <a:r>
              <a:rPr lang="fr-CA" sz="2800" dirty="0" err="1"/>
              <a:t>Environmental</a:t>
            </a:r>
            <a:r>
              <a:rPr lang="fr-CA" sz="2800" dirty="0"/>
              <a:t> Policy </a:t>
            </a:r>
            <a:r>
              <a:rPr lang="fr-CA" sz="2800" dirty="0" err="1"/>
              <a:t>Act</a:t>
            </a:r>
            <a:r>
              <a:rPr lang="fr-CA" sz="2800" dirty="0"/>
              <a:t>, 1969, ÉU)</a:t>
            </a:r>
          </a:p>
          <a:p>
            <a:pPr marL="0" indent="0">
              <a:buNone/>
            </a:pPr>
            <a:endParaRPr lang="fr-CA" sz="2800" dirty="0"/>
          </a:p>
          <a:p>
            <a:r>
              <a:rPr lang="fr-CA" sz="2800" dirty="0" smtClean="0"/>
              <a:t>Stockholm(1972): </a:t>
            </a:r>
            <a:r>
              <a:rPr lang="fr-CA" sz="2800" i="1" dirty="0" smtClean="0"/>
              <a:t>  Déclaration sur l’environnement (principe 20):</a:t>
            </a:r>
            <a:r>
              <a:rPr lang="fr-CA" sz="2800" dirty="0" smtClean="0"/>
              <a:t>   « …on devra encourager et faciliter la libre circulation des informations les plus récentes et le transfert des données d’expérience, en vue d’aider à la solution des problèmes d’environnement ». </a:t>
            </a:r>
          </a:p>
          <a:p>
            <a:endParaRPr lang="fr-CA" dirty="0" smtClean="0"/>
          </a:p>
        </p:txBody>
      </p:sp>
    </p:spTree>
    <p:extLst>
      <p:ext uri="{BB962C8B-B14F-4D97-AF65-F5344CB8AC3E}">
        <p14:creationId xmlns:p14="http://schemas.microsoft.com/office/powerpoint/2010/main" val="3913087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188640"/>
            <a:ext cx="7560839" cy="45719"/>
          </a:xfrm>
        </p:spPr>
        <p:txBody>
          <a:bodyPr>
            <a:normAutofit fontScale="90000"/>
          </a:bodyPr>
          <a:lstStyle/>
          <a:p>
            <a:endParaRPr lang="fr-CA" dirty="0"/>
          </a:p>
        </p:txBody>
      </p:sp>
      <p:sp>
        <p:nvSpPr>
          <p:cNvPr id="3" name="Espace réservé du contenu 2"/>
          <p:cNvSpPr>
            <a:spLocks noGrp="1"/>
          </p:cNvSpPr>
          <p:nvPr>
            <p:ph idx="1"/>
          </p:nvPr>
        </p:nvSpPr>
        <p:spPr>
          <a:xfrm>
            <a:off x="1331640" y="116632"/>
            <a:ext cx="7704855" cy="6624736"/>
          </a:xfrm>
        </p:spPr>
        <p:txBody>
          <a:bodyPr>
            <a:noAutofit/>
          </a:bodyPr>
          <a:lstStyle/>
          <a:p>
            <a:pPr marL="0" indent="0" algn="just">
              <a:buNone/>
            </a:pPr>
            <a:r>
              <a:rPr lang="fr-CA" sz="2400" dirty="0"/>
              <a:t>La meilleure façon de traiter les questions d'environnement est d'assurer la participation de tous les citoyens concernés, au niveau qui convient. Au niveau national, chaque individu doit avoir dûment accès aux informations relatives à l'environnement que détiennent les autorités publiques, y compris aux informations relatives aux substances et activités dangereuses dans leurs collectivités, et avoir la possibilité de participer aux processus de prise de décision. Les </a:t>
            </a:r>
            <a:r>
              <a:rPr lang="fr-CA" sz="2400" dirty="0" err="1"/>
              <a:t>Etats</a:t>
            </a:r>
            <a:r>
              <a:rPr lang="fr-CA" sz="2400" dirty="0"/>
              <a:t> doivent faciliter et encourager la sensibilisation et la participation du public en mettant les informations à la disposition de celui-ci. Un accès effectif à des actions judiciaires et administratives, notamment des réparations et des recours, doit être assuré. </a:t>
            </a:r>
            <a:r>
              <a:rPr lang="fr-CA" sz="2400" dirty="0" smtClean="0"/>
              <a:t> (Principe 10, Rio 1992)</a:t>
            </a:r>
            <a:endParaRPr lang="fr-CA" sz="2400" dirty="0"/>
          </a:p>
        </p:txBody>
      </p:sp>
    </p:spTree>
    <p:extLst>
      <p:ext uri="{BB962C8B-B14F-4D97-AF65-F5344CB8AC3E}">
        <p14:creationId xmlns:p14="http://schemas.microsoft.com/office/powerpoint/2010/main" val="2710329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1619672" y="260648"/>
            <a:ext cx="7416823" cy="1644352"/>
          </a:xfrm>
        </p:spPr>
        <p:txBody>
          <a:bodyPr>
            <a:normAutofit/>
          </a:bodyPr>
          <a:lstStyle/>
          <a:p>
            <a:r>
              <a:rPr lang="fr-CA" sz="3200" b="1" dirty="0" smtClean="0">
                <a:solidFill>
                  <a:srgbClr val="FF0000"/>
                </a:solidFill>
                <a:latin typeface="Arial" charset="0"/>
              </a:rPr>
              <a:t>Déclaration de Rio et principes juridiques nécessitant l’accès à l’information:</a:t>
            </a:r>
          </a:p>
        </p:txBody>
      </p:sp>
      <p:sp>
        <p:nvSpPr>
          <p:cNvPr id="9219" name="Espace réservé du contenu 2"/>
          <p:cNvSpPr>
            <a:spLocks noGrp="1"/>
          </p:cNvSpPr>
          <p:nvPr>
            <p:ph idx="1"/>
          </p:nvPr>
        </p:nvSpPr>
        <p:spPr>
          <a:xfrm>
            <a:off x="1115617" y="2133600"/>
            <a:ext cx="7418784" cy="3777622"/>
          </a:xfrm>
        </p:spPr>
        <p:txBody>
          <a:bodyPr/>
          <a:lstStyle/>
          <a:p>
            <a:r>
              <a:rPr lang="fr-CA" sz="3200" dirty="0" smtClean="0"/>
              <a:t>Prévention</a:t>
            </a:r>
          </a:p>
          <a:p>
            <a:r>
              <a:rPr lang="fr-CA" sz="3200" dirty="0" smtClean="0"/>
              <a:t>Précaution</a:t>
            </a:r>
          </a:p>
          <a:p>
            <a:r>
              <a:rPr lang="fr-CA" sz="3200" dirty="0" smtClean="0"/>
              <a:t>Pollueur-payeur</a:t>
            </a:r>
          </a:p>
          <a:p>
            <a:r>
              <a:rPr lang="fr-CA" sz="3200" dirty="0" smtClean="0"/>
              <a:t>Capacité de support des écosystèmes</a:t>
            </a:r>
          </a:p>
          <a:p>
            <a:endParaRPr lang="fr-CA" sz="3200" dirty="0" smtClean="0"/>
          </a:p>
        </p:txBody>
      </p:sp>
    </p:spTree>
    <p:extLst>
      <p:ext uri="{BB962C8B-B14F-4D97-AF65-F5344CB8AC3E}">
        <p14:creationId xmlns:p14="http://schemas.microsoft.com/office/powerpoint/2010/main" val="3708247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1120</TotalTime>
  <Words>1588</Words>
  <Application>Microsoft Office PowerPoint</Application>
  <PresentationFormat>Affichage à l'écran (4:3)</PresentationFormat>
  <Paragraphs>240</Paragraphs>
  <Slides>36</Slides>
  <Notes>2</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Brin</vt:lpstr>
      <vt:lpstr>Droit d’accès à l’information:  Pour qui et comment faut-il réformer la « Loi sur l’accès » québécoise?</vt:lpstr>
      <vt:lpstr>       Plan de présentation </vt:lpstr>
      <vt:lpstr>1.1. De la liberté d’information au    droit d’accès à l’information</vt:lpstr>
      <vt:lpstr>         Convention du Conseil de l’Europe sur             l’accès aux documents publics (2009)</vt:lpstr>
      <vt:lpstr>Convention américaine des droits de l’homme (art. 13)</vt:lpstr>
      <vt:lpstr>Premier tribunal international qui reconnaît explicitement le droit d’accès à l’information </vt:lpstr>
      <vt:lpstr>1.2 Le droit d’accès à l’information     environnementale</vt:lpstr>
      <vt:lpstr>Présentation PowerPoint</vt:lpstr>
      <vt:lpstr>Déclaration de Rio et principes juridiques nécessitant l’accès à l’information:</vt:lpstr>
      <vt:lpstr>Vers la divulgation obligatoire d’informations détenues par le privé</vt:lpstr>
      <vt:lpstr>Sources internationales du droit à l’information (conclusion)</vt:lpstr>
      <vt:lpstr>2.1 Au Québec, de proclamations en proclamations…</vt:lpstr>
      <vt:lpstr>   Les proclamations (suite) </vt:lpstr>
      <vt:lpstr>  Besoin d’interpréter la volonté du    législateur?</vt:lpstr>
      <vt:lpstr>2.2 De reculs en reculs</vt:lpstr>
      <vt:lpstr>Nombreuses dispositions dérogatoires </vt:lpstr>
      <vt:lpstr>  Mécanismes de la Loi sur l’accès</vt:lpstr>
      <vt:lpstr>Accès à l’information et  accès à la justice?</vt:lpstr>
      <vt:lpstr>  Un principe (art. 9) avec de nombreuses    exceptions (art. 18 à 41.3)</vt:lpstr>
      <vt:lpstr>« Faut faire rouler l’économie! »                       Dédé Fortin</vt:lpstr>
      <vt:lpstr>  Type de documents refusés (art. 23-24):</vt:lpstr>
      <vt:lpstr>Les renseignements ayant des incidences sur la décision administrative et politique </vt:lpstr>
      <vt:lpstr>Les renseignements ayant des incidences sur la décision administrative et politique </vt:lpstr>
      <vt:lpstr>Type de documents refusés (art. 37-39)</vt:lpstr>
      <vt:lpstr>L’environnement: une exception aux exceptions?</vt:lpstr>
      <vt:lpstr>Mécanismes spécifiques d’information  environnementale pour les citoyens</vt:lpstr>
      <vt:lpstr>  Loi sur la qualité de l’environnement</vt:lpstr>
      <vt:lpstr>L’article 118.4 (suite)</vt:lpstr>
      <vt:lpstr>  Le registre de 118.5 L.q.e.</vt:lpstr>
      <vt:lpstr>Présentation PowerPoint</vt:lpstr>
      <vt:lpstr>Présentation PowerPoint</vt:lpstr>
      <vt:lpstr>Lac-St-Jean-Est (MRC) c. Québec (MDDELCC), 2015 QCCAI 170 </vt:lpstr>
      <vt:lpstr>        Lac-St-Jean-Est (MRC) c. Québec (suite) </vt:lpstr>
      <vt:lpstr>3- Une réforme de nos mécanismes d’information est nécessaire</vt:lpstr>
      <vt:lpstr>Une architecture juridique à repenser</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L’accès à l’information environnementale  concernant  les autorisations administratives</dc:title>
  <dc:creator>Jean</dc:creator>
  <cp:lastModifiedBy>Direction</cp:lastModifiedBy>
  <cp:revision>68</cp:revision>
  <dcterms:created xsi:type="dcterms:W3CDTF">2015-10-05T13:00:01Z</dcterms:created>
  <dcterms:modified xsi:type="dcterms:W3CDTF">2015-11-30T18:20:58Z</dcterms:modified>
</cp:coreProperties>
</file>